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Canva Sans" panose="020B0604020202020204" charset="0"/>
      <p:regular r:id="rId34"/>
    </p:embeddedFont>
    <p:embeddedFont>
      <p:font typeface="Canva Sans Bold" panose="020B0604020202020204" charset="0"/>
      <p:regular r:id="rId35"/>
    </p:embeddedFont>
    <p:embeddedFont>
      <p:font typeface="Poppins" panose="00000500000000000000" pitchFamily="2" charset="0"/>
      <p:regular r:id="rId36"/>
    </p:embeddedFont>
    <p:embeddedFont>
      <p:font typeface="Poppins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D133"/>
        </a:solidFill>
        <a:effectLst/>
      </p:bgPr>
    </p:bg>
    <p:spTree>
      <p:nvGrpSpPr>
        <p:cNvPr id="1" name=""/>
        <p:cNvGrpSpPr/>
        <p:nvPr/>
      </p:nvGrpSpPr>
      <p:grpSpPr>
        <a:xfrm>
          <a:off x="0" y="0"/>
          <a:ext cx="0" cy="0"/>
          <a:chOff x="0" y="0"/>
          <a:chExt cx="0" cy="0"/>
        </a:xfrm>
      </p:grpSpPr>
      <p:grpSp>
        <p:nvGrpSpPr>
          <p:cNvPr id="2" name="Group 2"/>
          <p:cNvGrpSpPr/>
          <p:nvPr/>
        </p:nvGrpSpPr>
        <p:grpSpPr>
          <a:xfrm>
            <a:off x="0" y="-743207"/>
            <a:ext cx="18288000" cy="7720720"/>
            <a:chOff x="0" y="0"/>
            <a:chExt cx="4816593" cy="2033441"/>
          </a:xfrm>
        </p:grpSpPr>
        <p:sp>
          <p:nvSpPr>
            <p:cNvPr id="3" name="Freeform 3"/>
            <p:cNvSpPr/>
            <p:nvPr/>
          </p:nvSpPr>
          <p:spPr>
            <a:xfrm>
              <a:off x="0" y="0"/>
              <a:ext cx="4816592" cy="2033441"/>
            </a:xfrm>
            <a:custGeom>
              <a:avLst/>
              <a:gdLst/>
              <a:ahLst/>
              <a:cxnLst/>
              <a:rect l="l" t="t" r="r" b="b"/>
              <a:pathLst>
                <a:path w="4816592" h="2033441">
                  <a:moveTo>
                    <a:pt x="42333" y="0"/>
                  </a:moveTo>
                  <a:lnTo>
                    <a:pt x="4774259" y="0"/>
                  </a:lnTo>
                  <a:cubicBezTo>
                    <a:pt x="4785487" y="0"/>
                    <a:pt x="4796254" y="4460"/>
                    <a:pt x="4804193" y="12399"/>
                  </a:cubicBezTo>
                  <a:cubicBezTo>
                    <a:pt x="4812132" y="20338"/>
                    <a:pt x="4816592" y="31106"/>
                    <a:pt x="4816592" y="42333"/>
                  </a:cubicBezTo>
                  <a:lnTo>
                    <a:pt x="4816592" y="1991107"/>
                  </a:lnTo>
                  <a:cubicBezTo>
                    <a:pt x="4816592" y="2002335"/>
                    <a:pt x="4812132" y="2013103"/>
                    <a:pt x="4804193" y="2021042"/>
                  </a:cubicBezTo>
                  <a:cubicBezTo>
                    <a:pt x="4796254" y="2028980"/>
                    <a:pt x="4785487" y="2033441"/>
                    <a:pt x="4774259" y="2033441"/>
                  </a:cubicBezTo>
                  <a:lnTo>
                    <a:pt x="42333" y="2033441"/>
                  </a:lnTo>
                  <a:cubicBezTo>
                    <a:pt x="31106" y="2033441"/>
                    <a:pt x="20338" y="2028980"/>
                    <a:pt x="12399" y="2021042"/>
                  </a:cubicBezTo>
                  <a:cubicBezTo>
                    <a:pt x="4460" y="2013103"/>
                    <a:pt x="0" y="2002335"/>
                    <a:pt x="0" y="1991107"/>
                  </a:cubicBezTo>
                  <a:lnTo>
                    <a:pt x="0" y="42333"/>
                  </a:lnTo>
                  <a:cubicBezTo>
                    <a:pt x="0" y="31106"/>
                    <a:pt x="4460" y="20338"/>
                    <a:pt x="12399" y="12399"/>
                  </a:cubicBezTo>
                  <a:cubicBezTo>
                    <a:pt x="20338" y="4460"/>
                    <a:pt x="31106" y="0"/>
                    <a:pt x="42333" y="0"/>
                  </a:cubicBezTo>
                  <a:close/>
                </a:path>
              </a:pathLst>
            </a:custGeom>
            <a:solidFill>
              <a:srgbClr val="F1F0EF"/>
            </a:solidFill>
          </p:spPr>
          <p:txBody>
            <a:bodyPr/>
            <a:lstStyle/>
            <a:p>
              <a:endParaRPr lang="en-GB"/>
            </a:p>
          </p:txBody>
        </p:sp>
        <p:sp>
          <p:nvSpPr>
            <p:cNvPr id="4" name="TextBox 4"/>
            <p:cNvSpPr txBox="1"/>
            <p:nvPr/>
          </p:nvSpPr>
          <p:spPr>
            <a:xfrm>
              <a:off x="0" y="-57150"/>
              <a:ext cx="4816593" cy="209059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855017" y="8076790"/>
            <a:ext cx="4404283" cy="1181510"/>
            <a:chOff x="0" y="0"/>
            <a:chExt cx="1514926" cy="406400"/>
          </a:xfrm>
        </p:grpSpPr>
        <p:sp>
          <p:nvSpPr>
            <p:cNvPr id="6" name="Freeform 6"/>
            <p:cNvSpPr/>
            <p:nvPr/>
          </p:nvSpPr>
          <p:spPr>
            <a:xfrm>
              <a:off x="0" y="0"/>
              <a:ext cx="1514926" cy="406400"/>
            </a:xfrm>
            <a:custGeom>
              <a:avLst/>
              <a:gdLst/>
              <a:ahLst/>
              <a:cxnLst/>
              <a:rect l="l" t="t" r="r" b="b"/>
              <a:pathLst>
                <a:path w="1514926" h="406400">
                  <a:moveTo>
                    <a:pt x="1311726" y="0"/>
                  </a:moveTo>
                  <a:cubicBezTo>
                    <a:pt x="1423950" y="0"/>
                    <a:pt x="1514926" y="90976"/>
                    <a:pt x="1514926" y="203200"/>
                  </a:cubicBezTo>
                  <a:cubicBezTo>
                    <a:pt x="1514926" y="315424"/>
                    <a:pt x="1423950" y="406400"/>
                    <a:pt x="1311726" y="406400"/>
                  </a:cubicBezTo>
                  <a:lnTo>
                    <a:pt x="203200" y="406400"/>
                  </a:lnTo>
                  <a:cubicBezTo>
                    <a:pt x="90976" y="406400"/>
                    <a:pt x="0" y="315424"/>
                    <a:pt x="0" y="203200"/>
                  </a:cubicBezTo>
                  <a:cubicBezTo>
                    <a:pt x="0" y="90976"/>
                    <a:pt x="90976" y="0"/>
                    <a:pt x="203200" y="0"/>
                  </a:cubicBezTo>
                  <a:close/>
                </a:path>
              </a:pathLst>
            </a:custGeom>
            <a:solidFill>
              <a:srgbClr val="F1F0EF">
                <a:alpha val="87843"/>
              </a:srgbClr>
            </a:solidFill>
          </p:spPr>
          <p:txBody>
            <a:bodyPr/>
            <a:lstStyle/>
            <a:p>
              <a:endParaRPr lang="en-GB"/>
            </a:p>
          </p:txBody>
        </p:sp>
        <p:sp>
          <p:nvSpPr>
            <p:cNvPr id="7" name="TextBox 7"/>
            <p:cNvSpPr txBox="1"/>
            <p:nvPr/>
          </p:nvSpPr>
          <p:spPr>
            <a:xfrm>
              <a:off x="0" y="-19050"/>
              <a:ext cx="1514926" cy="425450"/>
            </a:xfrm>
            <a:prstGeom prst="rect">
              <a:avLst/>
            </a:prstGeom>
          </p:spPr>
          <p:txBody>
            <a:bodyPr lIns="50800" tIns="50800" rIns="50800" bIns="50800" rtlCol="0" anchor="ctr"/>
            <a:lstStyle/>
            <a:p>
              <a:pPr algn="ctr">
                <a:lnSpc>
                  <a:spcPts val="2079"/>
                </a:lnSpc>
              </a:pPr>
              <a:endParaRPr/>
            </a:p>
          </p:txBody>
        </p:sp>
      </p:grpSp>
      <p:grpSp>
        <p:nvGrpSpPr>
          <p:cNvPr id="8" name="Group 8"/>
          <p:cNvGrpSpPr/>
          <p:nvPr/>
        </p:nvGrpSpPr>
        <p:grpSpPr>
          <a:xfrm>
            <a:off x="16122380" y="8151825"/>
            <a:ext cx="1029302" cy="10293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2F2F"/>
            </a:solidFill>
          </p:spPr>
          <p:txBody>
            <a:bodyPr/>
            <a:lstStyle/>
            <a:p>
              <a:endParaRPr lang="en-GB"/>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079"/>
                </a:lnSpc>
              </a:pPr>
              <a:endParaRPr/>
            </a:p>
          </p:txBody>
        </p:sp>
      </p:grpSp>
      <p:grpSp>
        <p:nvGrpSpPr>
          <p:cNvPr id="11" name="Group 11"/>
          <p:cNvGrpSpPr/>
          <p:nvPr/>
        </p:nvGrpSpPr>
        <p:grpSpPr>
          <a:xfrm>
            <a:off x="1028700" y="2971195"/>
            <a:ext cx="3249888" cy="32498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13" name="TextBox 13"/>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14" name="Group 14"/>
          <p:cNvGrpSpPr/>
          <p:nvPr/>
        </p:nvGrpSpPr>
        <p:grpSpPr>
          <a:xfrm>
            <a:off x="2096591" y="7314237"/>
            <a:ext cx="1114105" cy="1112903"/>
            <a:chOff x="0" y="0"/>
            <a:chExt cx="812800" cy="811923"/>
          </a:xfrm>
        </p:grpSpPr>
        <p:sp>
          <p:nvSpPr>
            <p:cNvPr id="15" name="Freeform 15"/>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6" name="TextBox 16"/>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17" name="Group 17"/>
          <p:cNvGrpSpPr/>
          <p:nvPr/>
        </p:nvGrpSpPr>
        <p:grpSpPr>
          <a:xfrm>
            <a:off x="7162237" y="6687920"/>
            <a:ext cx="1981763" cy="1979625"/>
            <a:chOff x="0" y="0"/>
            <a:chExt cx="812800" cy="811923"/>
          </a:xfrm>
        </p:grpSpPr>
        <p:sp>
          <p:nvSpPr>
            <p:cNvPr id="18" name="Freeform 18"/>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9" name="TextBox 19"/>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20" name="Freeform 20"/>
          <p:cNvSpPr/>
          <p:nvPr/>
        </p:nvSpPr>
        <p:spPr>
          <a:xfrm>
            <a:off x="3080130" y="2971195"/>
            <a:ext cx="5242367" cy="5242367"/>
          </a:xfrm>
          <a:custGeom>
            <a:avLst/>
            <a:gdLst/>
            <a:ahLst/>
            <a:cxnLst/>
            <a:rect l="l" t="t" r="r" b="b"/>
            <a:pathLst>
              <a:path w="5242367" h="5242367">
                <a:moveTo>
                  <a:pt x="0" y="0"/>
                </a:moveTo>
                <a:lnTo>
                  <a:pt x="5242368" y="0"/>
                </a:lnTo>
                <a:lnTo>
                  <a:pt x="5242368" y="5242367"/>
                </a:lnTo>
                <a:lnTo>
                  <a:pt x="0" y="5242367"/>
                </a:lnTo>
                <a:lnTo>
                  <a:pt x="0" y="0"/>
                </a:lnTo>
                <a:close/>
              </a:path>
            </a:pathLst>
          </a:custGeom>
          <a:blipFill>
            <a:blip r:embed="rId2"/>
            <a:stretch>
              <a:fillRect/>
            </a:stretch>
          </a:blipFill>
        </p:spPr>
        <p:txBody>
          <a:bodyPr/>
          <a:lstStyle/>
          <a:p>
            <a:endParaRPr lang="en-GB"/>
          </a:p>
        </p:txBody>
      </p:sp>
      <p:sp>
        <p:nvSpPr>
          <p:cNvPr id="21" name="Freeform 21"/>
          <p:cNvSpPr/>
          <p:nvPr/>
        </p:nvSpPr>
        <p:spPr>
          <a:xfrm>
            <a:off x="5624456" y="2360010"/>
            <a:ext cx="1979662" cy="1979662"/>
          </a:xfrm>
          <a:custGeom>
            <a:avLst/>
            <a:gdLst/>
            <a:ahLst/>
            <a:cxnLst/>
            <a:rect l="l" t="t" r="r" b="b"/>
            <a:pathLst>
              <a:path w="1979662" h="1979662">
                <a:moveTo>
                  <a:pt x="0" y="0"/>
                </a:moveTo>
                <a:lnTo>
                  <a:pt x="1979662" y="0"/>
                </a:lnTo>
                <a:lnTo>
                  <a:pt x="1979662" y="1979662"/>
                </a:lnTo>
                <a:lnTo>
                  <a:pt x="0" y="1979662"/>
                </a:lnTo>
                <a:lnTo>
                  <a:pt x="0" y="0"/>
                </a:lnTo>
                <a:close/>
              </a:path>
            </a:pathLst>
          </a:custGeom>
          <a:blipFill>
            <a:blip r:embed="rId2"/>
            <a:stretch>
              <a:fillRect/>
            </a:stretch>
          </a:blipFill>
        </p:spPr>
        <p:txBody>
          <a:bodyPr/>
          <a:lstStyle/>
          <a:p>
            <a:endParaRPr lang="en-GB"/>
          </a:p>
        </p:txBody>
      </p:sp>
      <p:sp>
        <p:nvSpPr>
          <p:cNvPr id="22" name="TextBox 22"/>
          <p:cNvSpPr txBox="1"/>
          <p:nvPr/>
        </p:nvSpPr>
        <p:spPr>
          <a:xfrm>
            <a:off x="0" y="880596"/>
            <a:ext cx="17259300" cy="1812425"/>
          </a:xfrm>
          <a:prstGeom prst="rect">
            <a:avLst/>
          </a:prstGeom>
        </p:spPr>
        <p:txBody>
          <a:bodyPr lIns="0" tIns="0" rIns="0" bIns="0" rtlCol="0" anchor="t">
            <a:spAutoFit/>
          </a:bodyPr>
          <a:lstStyle/>
          <a:p>
            <a:pPr algn="r">
              <a:lnSpc>
                <a:spcPts val="14027"/>
              </a:lnSpc>
            </a:pPr>
            <a:r>
              <a:rPr lang="en-US" sz="10019" b="1">
                <a:solidFill>
                  <a:srgbClr val="000000"/>
                </a:solidFill>
                <a:latin typeface="Poppins Bold"/>
                <a:ea typeface="Poppins Bold"/>
                <a:cs typeface="Poppins Bold"/>
                <a:sym typeface="Poppins Bold"/>
              </a:rPr>
              <a:t>RYNZA E-Commerce</a:t>
            </a:r>
          </a:p>
        </p:txBody>
      </p:sp>
      <p:sp>
        <p:nvSpPr>
          <p:cNvPr id="23" name="TextBox 23"/>
          <p:cNvSpPr txBox="1"/>
          <p:nvPr/>
        </p:nvSpPr>
        <p:spPr>
          <a:xfrm>
            <a:off x="6873593" y="2685445"/>
            <a:ext cx="10385707" cy="1812425"/>
          </a:xfrm>
          <a:prstGeom prst="rect">
            <a:avLst/>
          </a:prstGeom>
        </p:spPr>
        <p:txBody>
          <a:bodyPr lIns="0" tIns="0" rIns="0" bIns="0" rtlCol="0" anchor="t">
            <a:spAutoFit/>
          </a:bodyPr>
          <a:lstStyle/>
          <a:p>
            <a:pPr algn="r">
              <a:lnSpc>
                <a:spcPts val="14027"/>
              </a:lnSpc>
            </a:pPr>
            <a:r>
              <a:rPr lang="en-US" sz="10019" b="1">
                <a:solidFill>
                  <a:srgbClr val="000000"/>
                </a:solidFill>
                <a:latin typeface="Poppins Bold"/>
                <a:ea typeface="Poppins Bold"/>
                <a:cs typeface="Poppins Bold"/>
                <a:sym typeface="Poppins Bold"/>
              </a:rPr>
              <a:t>Platform</a:t>
            </a:r>
          </a:p>
        </p:txBody>
      </p:sp>
      <p:sp>
        <p:nvSpPr>
          <p:cNvPr id="24" name="TextBox 24"/>
          <p:cNvSpPr txBox="1"/>
          <p:nvPr/>
        </p:nvSpPr>
        <p:spPr>
          <a:xfrm>
            <a:off x="13277593" y="8304826"/>
            <a:ext cx="2600114" cy="618490"/>
          </a:xfrm>
          <a:prstGeom prst="rect">
            <a:avLst/>
          </a:prstGeom>
        </p:spPr>
        <p:txBody>
          <a:bodyPr lIns="0" tIns="0" rIns="0" bIns="0" rtlCol="0" anchor="t">
            <a:spAutoFit/>
          </a:bodyPr>
          <a:lstStyle/>
          <a:p>
            <a:pPr algn="ctr">
              <a:lnSpc>
                <a:spcPts val="4759"/>
              </a:lnSpc>
            </a:pPr>
            <a:r>
              <a:rPr lang="en-US" sz="3399">
                <a:solidFill>
                  <a:srgbClr val="000000"/>
                </a:solidFill>
                <a:latin typeface="Poppins"/>
                <a:ea typeface="Poppins"/>
                <a:cs typeface="Poppins"/>
                <a:sym typeface="Poppins"/>
              </a:rPr>
              <a:t>Rajaaei MNI</a:t>
            </a:r>
          </a:p>
        </p:txBody>
      </p:sp>
      <p:sp>
        <p:nvSpPr>
          <p:cNvPr id="25" name="TextBox 25"/>
          <p:cNvSpPr txBox="1"/>
          <p:nvPr/>
        </p:nvSpPr>
        <p:spPr>
          <a:xfrm>
            <a:off x="7876201" y="5185549"/>
            <a:ext cx="9402149" cy="542925"/>
          </a:xfrm>
          <a:prstGeom prst="rect">
            <a:avLst/>
          </a:prstGeom>
        </p:spPr>
        <p:txBody>
          <a:bodyPr lIns="0" tIns="0" rIns="0" bIns="0" rtlCol="0" anchor="t">
            <a:spAutoFit/>
          </a:bodyPr>
          <a:lstStyle/>
          <a:p>
            <a:pPr algn="r">
              <a:lnSpc>
                <a:spcPts val="4200"/>
              </a:lnSpc>
            </a:pPr>
            <a:r>
              <a:rPr lang="en-US" sz="3000">
                <a:solidFill>
                  <a:srgbClr val="000000"/>
                </a:solidFill>
                <a:latin typeface="Poppins"/>
                <a:ea typeface="Poppins"/>
                <a:cs typeface="Poppins"/>
                <a:sym typeface="Poppins"/>
              </a:rPr>
              <a:t>Softaware Testing &amp; Quality Assurance Report</a:t>
            </a:r>
          </a:p>
        </p:txBody>
      </p:sp>
      <p:sp>
        <p:nvSpPr>
          <p:cNvPr id="26" name="TextBox 26"/>
          <p:cNvSpPr txBox="1"/>
          <p:nvPr/>
        </p:nvSpPr>
        <p:spPr>
          <a:xfrm>
            <a:off x="7857151" y="5893872"/>
            <a:ext cx="9402149" cy="542925"/>
          </a:xfrm>
          <a:prstGeom prst="rect">
            <a:avLst/>
          </a:prstGeom>
        </p:spPr>
        <p:txBody>
          <a:bodyPr lIns="0" tIns="0" rIns="0" bIns="0" rtlCol="0" anchor="t">
            <a:spAutoFit/>
          </a:bodyPr>
          <a:lstStyle/>
          <a:p>
            <a:pPr algn="r">
              <a:lnSpc>
                <a:spcPts val="4200"/>
              </a:lnSpc>
            </a:pPr>
            <a:r>
              <a:rPr lang="en-US" sz="3000">
                <a:solidFill>
                  <a:srgbClr val="000000"/>
                </a:solidFill>
                <a:latin typeface="Poppins"/>
                <a:ea typeface="Poppins"/>
                <a:cs typeface="Poppins"/>
                <a:sym typeface="Poppins"/>
              </a:rPr>
              <a:t>EG/2022/5261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386067" y="1028700"/>
            <a:ext cx="7958182" cy="1433177"/>
            <a:chOff x="0" y="0"/>
            <a:chExt cx="2095982" cy="377462"/>
          </a:xfrm>
        </p:grpSpPr>
        <p:sp>
          <p:nvSpPr>
            <p:cNvPr id="3" name="Freeform 3"/>
            <p:cNvSpPr/>
            <p:nvPr/>
          </p:nvSpPr>
          <p:spPr>
            <a:xfrm>
              <a:off x="0" y="0"/>
              <a:ext cx="2095982" cy="377462"/>
            </a:xfrm>
            <a:custGeom>
              <a:avLst/>
              <a:gdLst/>
              <a:ahLst/>
              <a:cxnLst/>
              <a:rect l="l" t="t" r="r" b="b"/>
              <a:pathLst>
                <a:path w="2095982" h="377462">
                  <a:moveTo>
                    <a:pt x="49614" y="0"/>
                  </a:moveTo>
                  <a:lnTo>
                    <a:pt x="2046368" y="0"/>
                  </a:lnTo>
                  <a:cubicBezTo>
                    <a:pt x="2059526" y="0"/>
                    <a:pt x="2072146" y="5227"/>
                    <a:pt x="2081450" y="14532"/>
                  </a:cubicBezTo>
                  <a:cubicBezTo>
                    <a:pt x="2090755" y="23836"/>
                    <a:pt x="2095982" y="36456"/>
                    <a:pt x="2095982" y="49614"/>
                  </a:cubicBezTo>
                  <a:lnTo>
                    <a:pt x="2095982" y="327848"/>
                  </a:lnTo>
                  <a:cubicBezTo>
                    <a:pt x="2095982" y="341007"/>
                    <a:pt x="2090755" y="353626"/>
                    <a:pt x="2081450" y="362931"/>
                  </a:cubicBezTo>
                  <a:cubicBezTo>
                    <a:pt x="2072146" y="372235"/>
                    <a:pt x="2059526" y="377462"/>
                    <a:pt x="2046368" y="377462"/>
                  </a:cubicBezTo>
                  <a:lnTo>
                    <a:pt x="49614" y="377462"/>
                  </a:lnTo>
                  <a:cubicBezTo>
                    <a:pt x="22213" y="377462"/>
                    <a:pt x="0" y="355249"/>
                    <a:pt x="0" y="327848"/>
                  </a:cubicBezTo>
                  <a:lnTo>
                    <a:pt x="0" y="49614"/>
                  </a:lnTo>
                  <a:cubicBezTo>
                    <a:pt x="0" y="36456"/>
                    <a:pt x="5227" y="23836"/>
                    <a:pt x="14532" y="14532"/>
                  </a:cubicBezTo>
                  <a:cubicBezTo>
                    <a:pt x="23836" y="5227"/>
                    <a:pt x="36456" y="0"/>
                    <a:pt x="49614" y="0"/>
                  </a:cubicBezTo>
                  <a:close/>
                </a:path>
              </a:pathLst>
            </a:custGeom>
            <a:solidFill>
              <a:srgbClr val="F8D133"/>
            </a:solidFill>
          </p:spPr>
          <p:txBody>
            <a:bodyPr/>
            <a:lstStyle/>
            <a:p>
              <a:endParaRPr lang="en-GB"/>
            </a:p>
          </p:txBody>
        </p:sp>
        <p:sp>
          <p:nvSpPr>
            <p:cNvPr id="4" name="TextBox 4"/>
            <p:cNvSpPr txBox="1"/>
            <p:nvPr/>
          </p:nvSpPr>
          <p:spPr>
            <a:xfrm>
              <a:off x="0" y="-19050"/>
              <a:ext cx="2095982" cy="396512"/>
            </a:xfrm>
            <a:prstGeom prst="rect">
              <a:avLst/>
            </a:prstGeom>
          </p:spPr>
          <p:txBody>
            <a:bodyPr lIns="50800" tIns="50800" rIns="50800" bIns="50800" rtlCol="0" anchor="ctr"/>
            <a:lstStyle/>
            <a:p>
              <a:pPr algn="ctr">
                <a:lnSpc>
                  <a:spcPts val="2079"/>
                </a:lnSpc>
              </a:pPr>
              <a:endParaRPr/>
            </a:p>
          </p:txBody>
        </p:sp>
      </p:grpSp>
      <p:grpSp>
        <p:nvGrpSpPr>
          <p:cNvPr id="5" name="Group 5"/>
          <p:cNvGrpSpPr/>
          <p:nvPr/>
        </p:nvGrpSpPr>
        <p:grpSpPr>
          <a:xfrm>
            <a:off x="14983810" y="9636322"/>
            <a:ext cx="1819860" cy="18198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7" name="TextBox 7"/>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8" name="Group 8"/>
          <p:cNvGrpSpPr/>
          <p:nvPr/>
        </p:nvGrpSpPr>
        <p:grpSpPr>
          <a:xfrm>
            <a:off x="14691603" y="8450290"/>
            <a:ext cx="913693" cy="912707"/>
            <a:chOff x="0" y="0"/>
            <a:chExt cx="812800" cy="811923"/>
          </a:xfrm>
        </p:grpSpPr>
        <p:sp>
          <p:nvSpPr>
            <p:cNvPr id="9" name="Freeform 9"/>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0" name="TextBox 10"/>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11" name="Group 11"/>
          <p:cNvGrpSpPr/>
          <p:nvPr/>
        </p:nvGrpSpPr>
        <p:grpSpPr>
          <a:xfrm>
            <a:off x="176068" y="8288112"/>
            <a:ext cx="695918" cy="695167"/>
            <a:chOff x="0" y="0"/>
            <a:chExt cx="812800" cy="811923"/>
          </a:xfrm>
        </p:grpSpPr>
        <p:sp>
          <p:nvSpPr>
            <p:cNvPr id="12" name="Freeform 12"/>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3" name="TextBox 13"/>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14" name="Freeform 14"/>
          <p:cNvSpPr/>
          <p:nvPr/>
        </p:nvSpPr>
        <p:spPr>
          <a:xfrm>
            <a:off x="-117845" y="8700373"/>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
        <p:nvSpPr>
          <p:cNvPr id="15" name="Freeform 15"/>
          <p:cNvSpPr/>
          <p:nvPr/>
        </p:nvSpPr>
        <p:spPr>
          <a:xfrm>
            <a:off x="15670282" y="7870812"/>
            <a:ext cx="3178035" cy="3178035"/>
          </a:xfrm>
          <a:custGeom>
            <a:avLst/>
            <a:gdLst/>
            <a:ahLst/>
            <a:cxnLst/>
            <a:rect l="l" t="t" r="r" b="b"/>
            <a:pathLst>
              <a:path w="3178035" h="3178035">
                <a:moveTo>
                  <a:pt x="0" y="0"/>
                </a:moveTo>
                <a:lnTo>
                  <a:pt x="3178036" y="0"/>
                </a:lnTo>
                <a:lnTo>
                  <a:pt x="3178036" y="3178036"/>
                </a:lnTo>
                <a:lnTo>
                  <a:pt x="0" y="3178036"/>
                </a:lnTo>
                <a:lnTo>
                  <a:pt x="0" y="0"/>
                </a:lnTo>
                <a:close/>
              </a:path>
            </a:pathLst>
          </a:custGeom>
          <a:blipFill>
            <a:blip r:embed="rId2"/>
            <a:stretch>
              <a:fillRect/>
            </a:stretch>
          </a:blipFill>
        </p:spPr>
        <p:txBody>
          <a:bodyPr/>
          <a:lstStyle/>
          <a:p>
            <a:endParaRPr lang="en-GB"/>
          </a:p>
        </p:txBody>
      </p:sp>
      <p:sp>
        <p:nvSpPr>
          <p:cNvPr id="16" name="Freeform 16"/>
          <p:cNvSpPr/>
          <p:nvPr/>
        </p:nvSpPr>
        <p:spPr>
          <a:xfrm>
            <a:off x="10174735" y="3624572"/>
            <a:ext cx="7166651" cy="4246241"/>
          </a:xfrm>
          <a:custGeom>
            <a:avLst/>
            <a:gdLst/>
            <a:ahLst/>
            <a:cxnLst/>
            <a:rect l="l" t="t" r="r" b="b"/>
            <a:pathLst>
              <a:path w="7166651" h="4246241">
                <a:moveTo>
                  <a:pt x="0" y="0"/>
                </a:moveTo>
                <a:lnTo>
                  <a:pt x="7166651" y="0"/>
                </a:lnTo>
                <a:lnTo>
                  <a:pt x="7166651" y="4246240"/>
                </a:lnTo>
                <a:lnTo>
                  <a:pt x="0" y="4246240"/>
                </a:lnTo>
                <a:lnTo>
                  <a:pt x="0" y="0"/>
                </a:lnTo>
                <a:close/>
              </a:path>
            </a:pathLst>
          </a:custGeom>
          <a:blipFill>
            <a:blip r:embed="rId3"/>
            <a:stretch>
              <a:fillRect l="-2730" r="-2730"/>
            </a:stretch>
          </a:blipFill>
        </p:spPr>
        <p:txBody>
          <a:bodyPr/>
          <a:lstStyle/>
          <a:p>
            <a:endParaRPr lang="en-GB"/>
          </a:p>
        </p:txBody>
      </p:sp>
      <p:sp>
        <p:nvSpPr>
          <p:cNvPr id="17" name="TextBox 17"/>
          <p:cNvSpPr txBox="1"/>
          <p:nvPr/>
        </p:nvSpPr>
        <p:spPr>
          <a:xfrm>
            <a:off x="9144000" y="925619"/>
            <a:ext cx="8197386" cy="3041645"/>
          </a:xfrm>
          <a:prstGeom prst="rect">
            <a:avLst/>
          </a:prstGeom>
        </p:spPr>
        <p:txBody>
          <a:bodyPr lIns="0" tIns="0" rIns="0" bIns="0" rtlCol="0" anchor="t">
            <a:spAutoFit/>
          </a:bodyPr>
          <a:lstStyle/>
          <a:p>
            <a:pPr algn="r">
              <a:lnSpc>
                <a:spcPts val="11900"/>
              </a:lnSpc>
            </a:pPr>
            <a:r>
              <a:rPr lang="en-US" sz="8500" b="1">
                <a:solidFill>
                  <a:srgbClr val="000000"/>
                </a:solidFill>
                <a:latin typeface="Poppins Bold"/>
                <a:ea typeface="Poppins Bold"/>
                <a:cs typeface="Poppins Bold"/>
                <a:sym typeface="Poppins Bold"/>
              </a:rPr>
              <a:t>BDD Approach</a:t>
            </a:r>
          </a:p>
          <a:p>
            <a:pPr algn="r">
              <a:lnSpc>
                <a:spcPts val="11900"/>
              </a:lnSpc>
            </a:pPr>
            <a:endParaRPr lang="en-US" sz="8500" b="1">
              <a:solidFill>
                <a:srgbClr val="000000"/>
              </a:solidFill>
              <a:latin typeface="Poppins Bold"/>
              <a:ea typeface="Poppins Bold"/>
              <a:cs typeface="Poppins Bold"/>
              <a:sym typeface="Poppins Bold"/>
            </a:endParaRPr>
          </a:p>
        </p:txBody>
      </p:sp>
      <p:sp>
        <p:nvSpPr>
          <p:cNvPr id="18" name="TextBox 18"/>
          <p:cNvSpPr txBox="1"/>
          <p:nvPr/>
        </p:nvSpPr>
        <p:spPr>
          <a:xfrm>
            <a:off x="871986" y="3214035"/>
            <a:ext cx="9460238" cy="5228495"/>
          </a:xfrm>
          <a:prstGeom prst="rect">
            <a:avLst/>
          </a:prstGeom>
        </p:spPr>
        <p:txBody>
          <a:bodyPr lIns="0" tIns="0" rIns="0" bIns="0" rtlCol="0" anchor="t">
            <a:spAutoFit/>
          </a:bodyPr>
          <a:lstStyle/>
          <a:p>
            <a:pPr algn="l">
              <a:lnSpc>
                <a:spcPts val="3470"/>
              </a:lnSpc>
            </a:pPr>
            <a:r>
              <a:rPr lang="en-US" sz="2478">
                <a:solidFill>
                  <a:srgbClr val="000000"/>
                </a:solidFill>
                <a:latin typeface="Poppins"/>
                <a:ea typeface="Poppins"/>
                <a:cs typeface="Poppins"/>
                <a:sym typeface="Poppins"/>
              </a:rPr>
              <a:t>backend/features/cart.feature</a:t>
            </a:r>
          </a:p>
          <a:p>
            <a:pPr algn="l">
              <a:lnSpc>
                <a:spcPts val="3470"/>
              </a:lnSpc>
            </a:pPr>
            <a:endParaRPr lang="en-US" sz="2478">
              <a:solidFill>
                <a:srgbClr val="000000"/>
              </a:solidFill>
              <a:latin typeface="Poppins"/>
              <a:ea typeface="Poppins"/>
              <a:cs typeface="Poppins"/>
              <a:sym typeface="Poppins"/>
            </a:endParaRPr>
          </a:p>
          <a:p>
            <a:pPr algn="l">
              <a:lnSpc>
                <a:spcPts val="2910"/>
              </a:lnSpc>
            </a:pPr>
            <a:r>
              <a:rPr lang="en-US" sz="2078" b="1">
                <a:solidFill>
                  <a:srgbClr val="000000"/>
                </a:solidFill>
                <a:latin typeface="Poppins Bold"/>
                <a:ea typeface="Poppins Bold"/>
                <a:cs typeface="Poppins Bold"/>
                <a:sym typeface="Poppins Bold"/>
              </a:rPr>
              <a:t>Feature</a:t>
            </a:r>
            <a:r>
              <a:rPr lang="en-US" sz="2078">
                <a:solidFill>
                  <a:srgbClr val="000000"/>
                </a:solidFill>
                <a:latin typeface="Poppins"/>
                <a:ea typeface="Poppins"/>
                <a:cs typeface="Poppins"/>
                <a:sym typeface="Poppins"/>
              </a:rPr>
              <a:t>: Shopping Cart Management</a:t>
            </a:r>
          </a:p>
          <a:p>
            <a:pPr algn="l">
              <a:lnSpc>
                <a:spcPts val="2910"/>
              </a:lnSpc>
            </a:pPr>
            <a:r>
              <a:rPr lang="en-US" sz="2078">
                <a:solidFill>
                  <a:srgbClr val="000000"/>
                </a:solidFill>
                <a:latin typeface="Poppins"/>
                <a:ea typeface="Poppins"/>
                <a:cs typeface="Poppins"/>
                <a:sym typeface="Poppins"/>
              </a:rPr>
              <a:t>  As a logged-in user</a:t>
            </a:r>
          </a:p>
          <a:p>
            <a:pPr algn="l">
              <a:lnSpc>
                <a:spcPts val="2910"/>
              </a:lnSpc>
            </a:pPr>
            <a:r>
              <a:rPr lang="en-US" sz="2078">
                <a:solidFill>
                  <a:srgbClr val="000000"/>
                </a:solidFill>
                <a:latin typeface="Poppins"/>
                <a:ea typeface="Poppins"/>
                <a:cs typeface="Poppins"/>
                <a:sym typeface="Poppins"/>
              </a:rPr>
              <a:t>  I want to manage my shopping cart</a:t>
            </a:r>
          </a:p>
          <a:p>
            <a:pPr algn="l">
              <a:lnSpc>
                <a:spcPts val="2910"/>
              </a:lnSpc>
            </a:pPr>
            <a:r>
              <a:rPr lang="en-US" sz="2078">
                <a:solidFill>
                  <a:srgbClr val="000000"/>
                </a:solidFill>
                <a:latin typeface="Poppins"/>
                <a:ea typeface="Poppins"/>
                <a:cs typeface="Poppins"/>
                <a:sym typeface="Poppins"/>
              </a:rPr>
              <a:t>  So that I can review my selections before purchase</a:t>
            </a:r>
          </a:p>
          <a:p>
            <a:pPr algn="l">
              <a:lnSpc>
                <a:spcPts val="2910"/>
              </a:lnSpc>
            </a:pPr>
            <a:endParaRPr lang="en-US" sz="2078">
              <a:solidFill>
                <a:srgbClr val="000000"/>
              </a:solidFill>
              <a:latin typeface="Poppins"/>
              <a:ea typeface="Poppins"/>
              <a:cs typeface="Poppins"/>
              <a:sym typeface="Poppins"/>
            </a:endParaRPr>
          </a:p>
          <a:p>
            <a:pPr algn="l">
              <a:lnSpc>
                <a:spcPts val="2910"/>
              </a:lnSpc>
            </a:pPr>
            <a:r>
              <a:rPr lang="en-US" sz="2078" b="1">
                <a:solidFill>
                  <a:srgbClr val="000000"/>
                </a:solidFill>
                <a:latin typeface="Poppins Bold"/>
                <a:ea typeface="Poppins Bold"/>
                <a:cs typeface="Poppins Bold"/>
                <a:sym typeface="Poppins Bold"/>
              </a:rPr>
              <a:t>Scenario:</a:t>
            </a:r>
            <a:r>
              <a:rPr lang="en-US" sz="2078">
                <a:solidFill>
                  <a:srgbClr val="000000"/>
                </a:solidFill>
                <a:latin typeface="Poppins"/>
                <a:ea typeface="Poppins"/>
                <a:cs typeface="Poppins"/>
                <a:sym typeface="Poppins"/>
              </a:rPr>
              <a:t> Updating the quantity of an item in the cart</a:t>
            </a:r>
          </a:p>
          <a:p>
            <a:pPr algn="l">
              <a:lnSpc>
                <a:spcPts val="2910"/>
              </a:lnSpc>
            </a:pPr>
            <a:r>
              <a:rPr lang="en-US" sz="2078">
                <a:solidFill>
                  <a:srgbClr val="000000"/>
                </a:solidFill>
                <a:latin typeface="Poppins"/>
                <a:ea typeface="Poppins"/>
                <a:cs typeface="Poppins"/>
                <a:sym typeface="Poppins"/>
              </a:rPr>
              <a:t>  </a:t>
            </a:r>
            <a:r>
              <a:rPr lang="en-US" sz="2078" b="1">
                <a:solidFill>
                  <a:srgbClr val="000000"/>
                </a:solidFill>
                <a:latin typeface="Poppins Bold"/>
                <a:ea typeface="Poppins Bold"/>
                <a:cs typeface="Poppins Bold"/>
                <a:sym typeface="Poppins Bold"/>
              </a:rPr>
              <a:t>Given </a:t>
            </a:r>
            <a:r>
              <a:rPr lang="en-US" sz="2078">
                <a:solidFill>
                  <a:srgbClr val="000000"/>
                </a:solidFill>
                <a:latin typeface="Poppins"/>
                <a:ea typeface="Poppins"/>
                <a:cs typeface="Poppins"/>
                <a:sym typeface="Poppins"/>
              </a:rPr>
              <a:t>I am a logged-in user with ID "user123"</a:t>
            </a:r>
          </a:p>
          <a:p>
            <a:pPr algn="l">
              <a:lnSpc>
                <a:spcPts val="2910"/>
              </a:lnSpc>
            </a:pPr>
            <a:r>
              <a:rPr lang="en-US" sz="2078">
                <a:solidFill>
                  <a:srgbClr val="000000"/>
                </a:solidFill>
                <a:latin typeface="Poppins"/>
                <a:ea typeface="Poppins"/>
                <a:cs typeface="Poppins"/>
                <a:sym typeface="Poppins"/>
              </a:rPr>
              <a:t>  And my cart contains 1 unit of product "prod456" in size "M"</a:t>
            </a:r>
          </a:p>
          <a:p>
            <a:pPr algn="l">
              <a:lnSpc>
                <a:spcPts val="2910"/>
              </a:lnSpc>
            </a:pPr>
            <a:r>
              <a:rPr lang="en-US" sz="2078">
                <a:solidFill>
                  <a:srgbClr val="000000"/>
                </a:solidFill>
                <a:latin typeface="Poppins"/>
                <a:ea typeface="Poppins"/>
                <a:cs typeface="Poppins"/>
                <a:sym typeface="Poppins"/>
              </a:rPr>
              <a:t>  </a:t>
            </a:r>
            <a:r>
              <a:rPr lang="en-US" sz="2078" b="1">
                <a:solidFill>
                  <a:srgbClr val="000000"/>
                </a:solidFill>
                <a:latin typeface="Poppins Bold"/>
                <a:ea typeface="Poppins Bold"/>
                <a:cs typeface="Poppins Bold"/>
                <a:sym typeface="Poppins Bold"/>
              </a:rPr>
              <a:t>When</a:t>
            </a:r>
            <a:r>
              <a:rPr lang="en-US" sz="2078">
                <a:solidFill>
                  <a:srgbClr val="000000"/>
                </a:solidFill>
                <a:latin typeface="Poppins"/>
                <a:ea typeface="Poppins"/>
                <a:cs typeface="Poppins"/>
                <a:sym typeface="Poppins"/>
              </a:rPr>
              <a:t> I update the quantity of product "prod456" in size "M" to 3</a:t>
            </a:r>
          </a:p>
          <a:p>
            <a:pPr algn="l">
              <a:lnSpc>
                <a:spcPts val="2910"/>
              </a:lnSpc>
            </a:pPr>
            <a:r>
              <a:rPr lang="en-US" sz="2078">
                <a:solidFill>
                  <a:srgbClr val="000000"/>
                </a:solidFill>
                <a:latin typeface="Poppins"/>
                <a:ea typeface="Poppins"/>
                <a:cs typeface="Poppins"/>
                <a:sym typeface="Poppins"/>
              </a:rPr>
              <a:t>  </a:t>
            </a:r>
            <a:r>
              <a:rPr lang="en-US" sz="2078" b="1">
                <a:solidFill>
                  <a:srgbClr val="000000"/>
                </a:solidFill>
                <a:latin typeface="Poppins Bold"/>
                <a:ea typeface="Poppins Bold"/>
                <a:cs typeface="Poppins Bold"/>
                <a:sym typeface="Poppins Bold"/>
              </a:rPr>
              <a:t>Then</a:t>
            </a:r>
            <a:r>
              <a:rPr lang="en-US" sz="2078">
                <a:solidFill>
                  <a:srgbClr val="000000"/>
                </a:solidFill>
                <a:latin typeface="Poppins"/>
                <a:ea typeface="Poppins"/>
                <a:cs typeface="Poppins"/>
                <a:sym typeface="Poppins"/>
              </a:rPr>
              <a:t> my cart should contain 3 units of product "prod456" in size "M"</a:t>
            </a:r>
          </a:p>
          <a:p>
            <a:pPr algn="l">
              <a:lnSpc>
                <a:spcPts val="2910"/>
              </a:lnSpc>
            </a:pPr>
            <a:r>
              <a:rPr lang="en-US" sz="2078">
                <a:solidFill>
                  <a:srgbClr val="000000"/>
                </a:solidFill>
                <a:latin typeface="Poppins"/>
                <a:ea typeface="Poppins"/>
                <a:cs typeface="Poppins"/>
                <a:sym typeface="Poppins"/>
              </a:rPr>
              <a:t>  And I should receive a confirmation message</a:t>
            </a:r>
          </a:p>
          <a:p>
            <a:pPr algn="l">
              <a:lnSpc>
                <a:spcPts val="2910"/>
              </a:lnSpc>
            </a:pPr>
            <a:endParaRPr lang="en-US" sz="2078">
              <a:solidFill>
                <a:srgbClr val="000000"/>
              </a:solidFill>
              <a:latin typeface="Poppins"/>
              <a:ea typeface="Poppins"/>
              <a:cs typeface="Poppins"/>
              <a:sym typeface="Poppins"/>
            </a:endParaRPr>
          </a:p>
        </p:txBody>
      </p:sp>
      <p:sp>
        <p:nvSpPr>
          <p:cNvPr id="19" name="TextBox 19"/>
          <p:cNvSpPr txBox="1"/>
          <p:nvPr/>
        </p:nvSpPr>
        <p:spPr>
          <a:xfrm>
            <a:off x="991522" y="1465253"/>
            <a:ext cx="6704418" cy="483870"/>
          </a:xfrm>
          <a:prstGeom prst="rect">
            <a:avLst/>
          </a:prstGeom>
        </p:spPr>
        <p:txBody>
          <a:bodyPr lIns="0" tIns="0" rIns="0" bIns="0" rtlCol="0" anchor="t">
            <a:spAutoFit/>
          </a:bodyPr>
          <a:lstStyle/>
          <a:p>
            <a:pPr algn="l">
              <a:lnSpc>
                <a:spcPts val="3779"/>
              </a:lnSpc>
            </a:pPr>
            <a:r>
              <a:rPr lang="en-US" sz="2699" b="1">
                <a:solidFill>
                  <a:srgbClr val="000000"/>
                </a:solidFill>
                <a:latin typeface="Poppins Bold"/>
                <a:ea typeface="Poppins Bold"/>
                <a:cs typeface="Poppins Bold"/>
                <a:sym typeface="Poppins Bold"/>
              </a:rPr>
              <a:t>Test Result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424167" y="1028700"/>
            <a:ext cx="7958182" cy="1433177"/>
            <a:chOff x="0" y="0"/>
            <a:chExt cx="2095982" cy="377462"/>
          </a:xfrm>
        </p:grpSpPr>
        <p:sp>
          <p:nvSpPr>
            <p:cNvPr id="3" name="Freeform 3"/>
            <p:cNvSpPr/>
            <p:nvPr/>
          </p:nvSpPr>
          <p:spPr>
            <a:xfrm>
              <a:off x="0" y="0"/>
              <a:ext cx="2095982" cy="377462"/>
            </a:xfrm>
            <a:custGeom>
              <a:avLst/>
              <a:gdLst/>
              <a:ahLst/>
              <a:cxnLst/>
              <a:rect l="l" t="t" r="r" b="b"/>
              <a:pathLst>
                <a:path w="2095982" h="377462">
                  <a:moveTo>
                    <a:pt x="49614" y="0"/>
                  </a:moveTo>
                  <a:lnTo>
                    <a:pt x="2046368" y="0"/>
                  </a:lnTo>
                  <a:cubicBezTo>
                    <a:pt x="2059526" y="0"/>
                    <a:pt x="2072146" y="5227"/>
                    <a:pt x="2081450" y="14532"/>
                  </a:cubicBezTo>
                  <a:cubicBezTo>
                    <a:pt x="2090755" y="23836"/>
                    <a:pt x="2095982" y="36456"/>
                    <a:pt x="2095982" y="49614"/>
                  </a:cubicBezTo>
                  <a:lnTo>
                    <a:pt x="2095982" y="327848"/>
                  </a:lnTo>
                  <a:cubicBezTo>
                    <a:pt x="2095982" y="341007"/>
                    <a:pt x="2090755" y="353626"/>
                    <a:pt x="2081450" y="362931"/>
                  </a:cubicBezTo>
                  <a:cubicBezTo>
                    <a:pt x="2072146" y="372235"/>
                    <a:pt x="2059526" y="377462"/>
                    <a:pt x="2046368" y="377462"/>
                  </a:cubicBezTo>
                  <a:lnTo>
                    <a:pt x="49614" y="377462"/>
                  </a:lnTo>
                  <a:cubicBezTo>
                    <a:pt x="22213" y="377462"/>
                    <a:pt x="0" y="355249"/>
                    <a:pt x="0" y="327848"/>
                  </a:cubicBezTo>
                  <a:lnTo>
                    <a:pt x="0" y="49614"/>
                  </a:lnTo>
                  <a:cubicBezTo>
                    <a:pt x="0" y="36456"/>
                    <a:pt x="5227" y="23836"/>
                    <a:pt x="14532" y="14532"/>
                  </a:cubicBezTo>
                  <a:cubicBezTo>
                    <a:pt x="23836" y="5227"/>
                    <a:pt x="36456" y="0"/>
                    <a:pt x="49614" y="0"/>
                  </a:cubicBezTo>
                  <a:close/>
                </a:path>
              </a:pathLst>
            </a:custGeom>
            <a:solidFill>
              <a:srgbClr val="F8D133"/>
            </a:solidFill>
          </p:spPr>
          <p:txBody>
            <a:bodyPr/>
            <a:lstStyle/>
            <a:p>
              <a:endParaRPr lang="en-GB"/>
            </a:p>
          </p:txBody>
        </p:sp>
        <p:sp>
          <p:nvSpPr>
            <p:cNvPr id="4" name="TextBox 4"/>
            <p:cNvSpPr txBox="1"/>
            <p:nvPr/>
          </p:nvSpPr>
          <p:spPr>
            <a:xfrm>
              <a:off x="0" y="-19050"/>
              <a:ext cx="2095982" cy="396512"/>
            </a:xfrm>
            <a:prstGeom prst="rect">
              <a:avLst/>
            </a:prstGeom>
          </p:spPr>
          <p:txBody>
            <a:bodyPr lIns="50800" tIns="50800" rIns="50800" bIns="50800" rtlCol="0" anchor="ctr"/>
            <a:lstStyle/>
            <a:p>
              <a:pPr algn="ctr">
                <a:lnSpc>
                  <a:spcPts val="2079"/>
                </a:lnSpc>
              </a:pPr>
              <a:endParaRPr/>
            </a:p>
          </p:txBody>
        </p:sp>
      </p:grpSp>
      <p:grpSp>
        <p:nvGrpSpPr>
          <p:cNvPr id="5" name="Group 5"/>
          <p:cNvGrpSpPr/>
          <p:nvPr/>
        </p:nvGrpSpPr>
        <p:grpSpPr>
          <a:xfrm>
            <a:off x="14983810" y="9636322"/>
            <a:ext cx="1819860" cy="18198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7" name="TextBox 7"/>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8" name="Group 8"/>
          <p:cNvGrpSpPr/>
          <p:nvPr/>
        </p:nvGrpSpPr>
        <p:grpSpPr>
          <a:xfrm>
            <a:off x="14691603" y="8450290"/>
            <a:ext cx="913693" cy="912707"/>
            <a:chOff x="0" y="0"/>
            <a:chExt cx="812800" cy="811923"/>
          </a:xfrm>
        </p:grpSpPr>
        <p:sp>
          <p:nvSpPr>
            <p:cNvPr id="9" name="Freeform 9"/>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0" name="TextBox 10"/>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11" name="Group 11"/>
          <p:cNvGrpSpPr/>
          <p:nvPr/>
        </p:nvGrpSpPr>
        <p:grpSpPr>
          <a:xfrm>
            <a:off x="176068" y="8288112"/>
            <a:ext cx="695918" cy="695167"/>
            <a:chOff x="0" y="0"/>
            <a:chExt cx="812800" cy="811923"/>
          </a:xfrm>
        </p:grpSpPr>
        <p:sp>
          <p:nvSpPr>
            <p:cNvPr id="12" name="Freeform 12"/>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3" name="TextBox 13"/>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14" name="Freeform 14"/>
          <p:cNvSpPr/>
          <p:nvPr/>
        </p:nvSpPr>
        <p:spPr>
          <a:xfrm>
            <a:off x="-117845" y="8700373"/>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
        <p:nvSpPr>
          <p:cNvPr id="15" name="Freeform 15"/>
          <p:cNvSpPr/>
          <p:nvPr/>
        </p:nvSpPr>
        <p:spPr>
          <a:xfrm>
            <a:off x="15670282" y="7870812"/>
            <a:ext cx="3178035" cy="3178035"/>
          </a:xfrm>
          <a:custGeom>
            <a:avLst/>
            <a:gdLst/>
            <a:ahLst/>
            <a:cxnLst/>
            <a:rect l="l" t="t" r="r" b="b"/>
            <a:pathLst>
              <a:path w="3178035" h="3178035">
                <a:moveTo>
                  <a:pt x="0" y="0"/>
                </a:moveTo>
                <a:lnTo>
                  <a:pt x="3178036" y="0"/>
                </a:lnTo>
                <a:lnTo>
                  <a:pt x="3178036" y="3178036"/>
                </a:lnTo>
                <a:lnTo>
                  <a:pt x="0" y="3178036"/>
                </a:lnTo>
                <a:lnTo>
                  <a:pt x="0" y="0"/>
                </a:lnTo>
                <a:close/>
              </a:path>
            </a:pathLst>
          </a:custGeom>
          <a:blipFill>
            <a:blip r:embed="rId2"/>
            <a:stretch>
              <a:fillRect/>
            </a:stretch>
          </a:blipFill>
        </p:spPr>
        <p:txBody>
          <a:bodyPr/>
          <a:lstStyle/>
          <a:p>
            <a:endParaRPr lang="en-GB"/>
          </a:p>
        </p:txBody>
      </p:sp>
      <p:sp>
        <p:nvSpPr>
          <p:cNvPr id="16" name="Freeform 16"/>
          <p:cNvSpPr/>
          <p:nvPr/>
        </p:nvSpPr>
        <p:spPr>
          <a:xfrm>
            <a:off x="1028700" y="3362803"/>
            <a:ext cx="7755473" cy="4925310"/>
          </a:xfrm>
          <a:custGeom>
            <a:avLst/>
            <a:gdLst/>
            <a:ahLst/>
            <a:cxnLst/>
            <a:rect l="l" t="t" r="r" b="b"/>
            <a:pathLst>
              <a:path w="7755473" h="4925310">
                <a:moveTo>
                  <a:pt x="0" y="0"/>
                </a:moveTo>
                <a:lnTo>
                  <a:pt x="7755473" y="0"/>
                </a:lnTo>
                <a:lnTo>
                  <a:pt x="7755473" y="4925309"/>
                </a:lnTo>
                <a:lnTo>
                  <a:pt x="0" y="4925309"/>
                </a:lnTo>
                <a:lnTo>
                  <a:pt x="0" y="0"/>
                </a:lnTo>
                <a:close/>
              </a:path>
            </a:pathLst>
          </a:custGeom>
          <a:blipFill>
            <a:blip r:embed="rId3"/>
            <a:stretch>
              <a:fillRect/>
            </a:stretch>
          </a:blipFill>
        </p:spPr>
        <p:txBody>
          <a:bodyPr/>
          <a:lstStyle/>
          <a:p>
            <a:endParaRPr lang="en-GB"/>
          </a:p>
        </p:txBody>
      </p:sp>
      <p:sp>
        <p:nvSpPr>
          <p:cNvPr id="17" name="Freeform 17"/>
          <p:cNvSpPr/>
          <p:nvPr/>
        </p:nvSpPr>
        <p:spPr>
          <a:xfrm>
            <a:off x="9322629" y="3436527"/>
            <a:ext cx="8018757" cy="4851585"/>
          </a:xfrm>
          <a:custGeom>
            <a:avLst/>
            <a:gdLst/>
            <a:ahLst/>
            <a:cxnLst/>
            <a:rect l="l" t="t" r="r" b="b"/>
            <a:pathLst>
              <a:path w="8018757" h="4851585">
                <a:moveTo>
                  <a:pt x="0" y="0"/>
                </a:moveTo>
                <a:lnTo>
                  <a:pt x="8018757" y="0"/>
                </a:lnTo>
                <a:lnTo>
                  <a:pt x="8018757" y="4851585"/>
                </a:lnTo>
                <a:lnTo>
                  <a:pt x="0" y="4851585"/>
                </a:lnTo>
                <a:lnTo>
                  <a:pt x="0" y="0"/>
                </a:lnTo>
                <a:close/>
              </a:path>
            </a:pathLst>
          </a:custGeom>
          <a:blipFill>
            <a:blip r:embed="rId4"/>
            <a:stretch>
              <a:fillRect/>
            </a:stretch>
          </a:blipFill>
        </p:spPr>
        <p:txBody>
          <a:bodyPr/>
          <a:lstStyle/>
          <a:p>
            <a:endParaRPr lang="en-GB"/>
          </a:p>
        </p:txBody>
      </p:sp>
      <p:sp>
        <p:nvSpPr>
          <p:cNvPr id="18" name="TextBox 18"/>
          <p:cNvSpPr txBox="1"/>
          <p:nvPr/>
        </p:nvSpPr>
        <p:spPr>
          <a:xfrm>
            <a:off x="9144000" y="925619"/>
            <a:ext cx="8197386" cy="3041645"/>
          </a:xfrm>
          <a:prstGeom prst="rect">
            <a:avLst/>
          </a:prstGeom>
        </p:spPr>
        <p:txBody>
          <a:bodyPr lIns="0" tIns="0" rIns="0" bIns="0" rtlCol="0" anchor="t">
            <a:spAutoFit/>
          </a:bodyPr>
          <a:lstStyle/>
          <a:p>
            <a:pPr algn="r">
              <a:lnSpc>
                <a:spcPts val="11900"/>
              </a:lnSpc>
            </a:pPr>
            <a:r>
              <a:rPr lang="en-US" sz="8500" b="1">
                <a:solidFill>
                  <a:srgbClr val="000000"/>
                </a:solidFill>
                <a:latin typeface="Poppins Bold"/>
                <a:ea typeface="Poppins Bold"/>
                <a:cs typeface="Poppins Bold"/>
                <a:sym typeface="Poppins Bold"/>
              </a:rPr>
              <a:t>BDD Approach</a:t>
            </a:r>
          </a:p>
          <a:p>
            <a:pPr algn="r">
              <a:lnSpc>
                <a:spcPts val="11900"/>
              </a:lnSpc>
            </a:pPr>
            <a:endParaRPr lang="en-US" sz="8500" b="1">
              <a:solidFill>
                <a:srgbClr val="000000"/>
              </a:solidFill>
              <a:latin typeface="Poppins Bold"/>
              <a:ea typeface="Poppins Bold"/>
              <a:cs typeface="Poppins Bold"/>
              <a:sym typeface="Poppins Bold"/>
            </a:endParaRPr>
          </a:p>
        </p:txBody>
      </p:sp>
      <p:sp>
        <p:nvSpPr>
          <p:cNvPr id="19" name="TextBox 19"/>
          <p:cNvSpPr txBox="1"/>
          <p:nvPr/>
        </p:nvSpPr>
        <p:spPr>
          <a:xfrm>
            <a:off x="991522" y="1465253"/>
            <a:ext cx="6704418" cy="483870"/>
          </a:xfrm>
          <a:prstGeom prst="rect">
            <a:avLst/>
          </a:prstGeom>
        </p:spPr>
        <p:txBody>
          <a:bodyPr lIns="0" tIns="0" rIns="0" bIns="0" rtlCol="0" anchor="t">
            <a:spAutoFit/>
          </a:bodyPr>
          <a:lstStyle/>
          <a:p>
            <a:pPr algn="l">
              <a:lnSpc>
                <a:spcPts val="3779"/>
              </a:lnSpc>
            </a:pPr>
            <a:r>
              <a:rPr lang="en-US" sz="2699" b="1">
                <a:solidFill>
                  <a:srgbClr val="000000"/>
                </a:solidFill>
                <a:latin typeface="Poppins Bold"/>
                <a:ea typeface="Poppins Bold"/>
                <a:cs typeface="Poppins Bold"/>
                <a:sym typeface="Poppins Bold"/>
              </a:rPr>
              <a:t>Screenshot of step definitions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sp>
        <p:nvSpPr>
          <p:cNvPr id="2" name="TextBox 2"/>
          <p:cNvSpPr txBox="1"/>
          <p:nvPr/>
        </p:nvSpPr>
        <p:spPr>
          <a:xfrm>
            <a:off x="1044244" y="492130"/>
            <a:ext cx="13285391" cy="3041645"/>
          </a:xfrm>
          <a:prstGeom prst="rect">
            <a:avLst/>
          </a:prstGeom>
        </p:spPr>
        <p:txBody>
          <a:bodyPr lIns="0" tIns="0" rIns="0" bIns="0" rtlCol="0" anchor="t">
            <a:spAutoFit/>
          </a:bodyPr>
          <a:lstStyle/>
          <a:p>
            <a:pPr algn="l">
              <a:lnSpc>
                <a:spcPts val="11900"/>
              </a:lnSpc>
            </a:pPr>
            <a:r>
              <a:rPr lang="en-US" sz="8500" b="1">
                <a:solidFill>
                  <a:srgbClr val="000000"/>
                </a:solidFill>
                <a:latin typeface="Poppins Bold"/>
                <a:ea typeface="Poppins Bold"/>
                <a:cs typeface="Poppins Bold"/>
                <a:sym typeface="Poppins Bold"/>
              </a:rPr>
              <a:t>Test Automation Summary</a:t>
            </a:r>
          </a:p>
        </p:txBody>
      </p:sp>
      <p:grpSp>
        <p:nvGrpSpPr>
          <p:cNvPr id="3" name="Group 3"/>
          <p:cNvGrpSpPr/>
          <p:nvPr/>
        </p:nvGrpSpPr>
        <p:grpSpPr>
          <a:xfrm>
            <a:off x="17611997" y="2687743"/>
            <a:ext cx="913693" cy="912707"/>
            <a:chOff x="0" y="0"/>
            <a:chExt cx="812800" cy="811923"/>
          </a:xfrm>
        </p:grpSpPr>
        <p:sp>
          <p:nvSpPr>
            <p:cNvPr id="4" name="Freeform 4"/>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5" name="TextBox 5"/>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6" name="Group 6"/>
          <p:cNvGrpSpPr/>
          <p:nvPr/>
        </p:nvGrpSpPr>
        <p:grpSpPr>
          <a:xfrm>
            <a:off x="12655482" y="115993"/>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14638116" y="-2127692"/>
            <a:ext cx="5242367" cy="5242367"/>
          </a:xfrm>
          <a:custGeom>
            <a:avLst/>
            <a:gdLst/>
            <a:ahLst/>
            <a:cxnLst/>
            <a:rect l="l" t="t" r="r" b="b"/>
            <a:pathLst>
              <a:path w="5242367" h="5242367">
                <a:moveTo>
                  <a:pt x="0" y="0"/>
                </a:moveTo>
                <a:lnTo>
                  <a:pt x="5242368" y="0"/>
                </a:lnTo>
                <a:lnTo>
                  <a:pt x="5242368" y="5242367"/>
                </a:lnTo>
                <a:lnTo>
                  <a:pt x="0" y="5242367"/>
                </a:lnTo>
                <a:lnTo>
                  <a:pt x="0" y="0"/>
                </a:lnTo>
                <a:close/>
              </a:path>
            </a:pathLst>
          </a:custGeom>
          <a:blipFill>
            <a:blip r:embed="rId2"/>
            <a:stretch>
              <a:fillRect/>
            </a:stretch>
          </a:blipFill>
        </p:spPr>
        <p:txBody>
          <a:bodyPr/>
          <a:lstStyle/>
          <a:p>
            <a:endParaRPr lang="en-GB"/>
          </a:p>
        </p:txBody>
      </p:sp>
      <p:sp>
        <p:nvSpPr>
          <p:cNvPr id="10" name="Freeform 10"/>
          <p:cNvSpPr/>
          <p:nvPr/>
        </p:nvSpPr>
        <p:spPr>
          <a:xfrm>
            <a:off x="13339804" y="-799448"/>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
        <p:nvSpPr>
          <p:cNvPr id="11" name="Freeform 11"/>
          <p:cNvSpPr/>
          <p:nvPr/>
        </p:nvSpPr>
        <p:spPr>
          <a:xfrm>
            <a:off x="9491480" y="3758542"/>
            <a:ext cx="8120517" cy="4567791"/>
          </a:xfrm>
          <a:custGeom>
            <a:avLst/>
            <a:gdLst/>
            <a:ahLst/>
            <a:cxnLst/>
            <a:rect l="l" t="t" r="r" b="b"/>
            <a:pathLst>
              <a:path w="8120517" h="4567791">
                <a:moveTo>
                  <a:pt x="0" y="0"/>
                </a:moveTo>
                <a:lnTo>
                  <a:pt x="8120517" y="0"/>
                </a:lnTo>
                <a:lnTo>
                  <a:pt x="8120517" y="4567790"/>
                </a:lnTo>
                <a:lnTo>
                  <a:pt x="0" y="4567790"/>
                </a:lnTo>
                <a:lnTo>
                  <a:pt x="0" y="0"/>
                </a:lnTo>
                <a:close/>
              </a:path>
            </a:pathLst>
          </a:custGeom>
          <a:blipFill>
            <a:blip r:embed="rId3"/>
            <a:stretch>
              <a:fillRect/>
            </a:stretch>
          </a:blipFill>
        </p:spPr>
        <p:txBody>
          <a:bodyPr/>
          <a:lstStyle/>
          <a:p>
            <a:endParaRPr lang="en-GB"/>
          </a:p>
        </p:txBody>
      </p:sp>
      <p:sp>
        <p:nvSpPr>
          <p:cNvPr id="12" name="TextBox 12"/>
          <p:cNvSpPr txBox="1"/>
          <p:nvPr/>
        </p:nvSpPr>
        <p:spPr>
          <a:xfrm>
            <a:off x="1044244" y="4236131"/>
            <a:ext cx="8188881" cy="3708006"/>
          </a:xfrm>
          <a:prstGeom prst="rect">
            <a:avLst/>
          </a:prstGeom>
        </p:spPr>
        <p:txBody>
          <a:bodyPr lIns="0" tIns="0" rIns="0" bIns="0" rtlCol="0" anchor="t">
            <a:spAutoFit/>
          </a:bodyPr>
          <a:lstStyle/>
          <a:p>
            <a:pPr algn="l">
              <a:lnSpc>
                <a:spcPts val="5061"/>
              </a:lnSpc>
            </a:pPr>
            <a:r>
              <a:rPr lang="en-US" sz="3615" b="1">
                <a:solidFill>
                  <a:srgbClr val="000000"/>
                </a:solidFill>
                <a:latin typeface="Canva Sans Bold"/>
                <a:ea typeface="Canva Sans Bold"/>
                <a:cs typeface="Canva Sans Bold"/>
                <a:sym typeface="Canva Sans Bold"/>
              </a:rPr>
              <a:t>1 . UI Test Automation with Selenium</a:t>
            </a:r>
          </a:p>
          <a:p>
            <a:pPr algn="l">
              <a:lnSpc>
                <a:spcPts val="4081"/>
              </a:lnSpc>
            </a:pPr>
            <a:endParaRPr lang="en-US" sz="3615" b="1">
              <a:solidFill>
                <a:srgbClr val="000000"/>
              </a:solidFill>
              <a:latin typeface="Canva Sans Bold"/>
              <a:ea typeface="Canva Sans Bold"/>
              <a:cs typeface="Canva Sans Bold"/>
              <a:sym typeface="Canva Sans Bold"/>
            </a:endParaRPr>
          </a:p>
          <a:p>
            <a:pPr algn="l">
              <a:lnSpc>
                <a:spcPts val="4081"/>
              </a:lnSpc>
            </a:pPr>
            <a:r>
              <a:rPr lang="en-US" sz="2915">
                <a:solidFill>
                  <a:srgbClr val="000000"/>
                </a:solidFill>
                <a:latin typeface="Canva Sans"/>
                <a:ea typeface="Canva Sans"/>
                <a:cs typeface="Canva Sans"/>
                <a:sym typeface="Canva Sans"/>
              </a:rPr>
              <a:t>Scenarios Tested:</a:t>
            </a:r>
          </a:p>
          <a:p>
            <a:pPr algn="l">
              <a:lnSpc>
                <a:spcPts val="4081"/>
              </a:lnSpc>
            </a:pPr>
            <a:r>
              <a:rPr lang="en-US" sz="2915">
                <a:solidFill>
                  <a:srgbClr val="000000"/>
                </a:solidFill>
                <a:latin typeface="Canva Sans"/>
                <a:ea typeface="Canva Sans"/>
                <a:cs typeface="Canva Sans"/>
                <a:sym typeface="Canva Sans"/>
              </a:rPr>
              <a:t>1. ✅ User Registration Page Accessibility</a:t>
            </a:r>
          </a:p>
          <a:p>
            <a:pPr algn="l">
              <a:lnSpc>
                <a:spcPts val="4081"/>
              </a:lnSpc>
            </a:pPr>
            <a:r>
              <a:rPr lang="en-US" sz="2915">
                <a:solidFill>
                  <a:srgbClr val="000000"/>
                </a:solidFill>
                <a:latin typeface="Canva Sans"/>
                <a:ea typeface="Canva Sans"/>
                <a:cs typeface="Canva Sans"/>
                <a:sym typeface="Canva Sans"/>
              </a:rPr>
              <a:t>2. ✅ Login Functionality</a:t>
            </a:r>
          </a:p>
          <a:p>
            <a:pPr algn="l">
              <a:lnSpc>
                <a:spcPts val="4081"/>
              </a:lnSpc>
            </a:pPr>
            <a:r>
              <a:rPr lang="en-US" sz="2915">
                <a:solidFill>
                  <a:srgbClr val="000000"/>
                </a:solidFill>
                <a:latin typeface="Canva Sans"/>
                <a:ea typeface="Canva Sans"/>
                <a:cs typeface="Canva Sans"/>
                <a:sym typeface="Canva Sans"/>
              </a:rPr>
              <a:t>3. ✅ Product Search and Filtering</a:t>
            </a:r>
          </a:p>
          <a:p>
            <a:pPr algn="l">
              <a:lnSpc>
                <a:spcPts val="4081"/>
              </a:lnSpc>
            </a:pPr>
            <a:r>
              <a:rPr lang="en-US" sz="2915">
                <a:solidFill>
                  <a:srgbClr val="000000"/>
                </a:solidFill>
                <a:latin typeface="Canva Sans"/>
                <a:ea typeface="Canva Sans"/>
                <a:cs typeface="Canva Sans"/>
                <a:sym typeface="Canva Sans"/>
              </a:rPr>
              <a:t>4. ✅ Shopping Cart Operations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sp>
        <p:nvSpPr>
          <p:cNvPr id="2" name="TextBox 2"/>
          <p:cNvSpPr txBox="1"/>
          <p:nvPr/>
        </p:nvSpPr>
        <p:spPr>
          <a:xfrm>
            <a:off x="1044244" y="492130"/>
            <a:ext cx="13285391" cy="1536695"/>
          </a:xfrm>
          <a:prstGeom prst="rect">
            <a:avLst/>
          </a:prstGeom>
        </p:spPr>
        <p:txBody>
          <a:bodyPr lIns="0" tIns="0" rIns="0" bIns="0" rtlCol="0" anchor="t">
            <a:spAutoFit/>
          </a:bodyPr>
          <a:lstStyle/>
          <a:p>
            <a:pPr algn="l">
              <a:lnSpc>
                <a:spcPts val="11900"/>
              </a:lnSpc>
            </a:pPr>
            <a:r>
              <a:rPr lang="en-US" sz="8500" b="1">
                <a:solidFill>
                  <a:srgbClr val="000000"/>
                </a:solidFill>
                <a:latin typeface="Poppins Bold"/>
                <a:ea typeface="Poppins Bold"/>
                <a:cs typeface="Poppins Bold"/>
                <a:sym typeface="Poppins Bold"/>
              </a:rPr>
              <a:t>Selenium</a:t>
            </a:r>
          </a:p>
        </p:txBody>
      </p:sp>
      <p:grpSp>
        <p:nvGrpSpPr>
          <p:cNvPr id="3" name="Group 3"/>
          <p:cNvGrpSpPr/>
          <p:nvPr/>
        </p:nvGrpSpPr>
        <p:grpSpPr>
          <a:xfrm>
            <a:off x="17611997" y="2687743"/>
            <a:ext cx="913693" cy="912707"/>
            <a:chOff x="0" y="0"/>
            <a:chExt cx="812800" cy="811923"/>
          </a:xfrm>
        </p:grpSpPr>
        <p:sp>
          <p:nvSpPr>
            <p:cNvPr id="4" name="Freeform 4"/>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5" name="TextBox 5"/>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6" name="Group 6"/>
          <p:cNvGrpSpPr/>
          <p:nvPr/>
        </p:nvGrpSpPr>
        <p:grpSpPr>
          <a:xfrm>
            <a:off x="12655482" y="115993"/>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14638116" y="-2127692"/>
            <a:ext cx="5242367" cy="5242367"/>
          </a:xfrm>
          <a:custGeom>
            <a:avLst/>
            <a:gdLst/>
            <a:ahLst/>
            <a:cxnLst/>
            <a:rect l="l" t="t" r="r" b="b"/>
            <a:pathLst>
              <a:path w="5242367" h="5242367">
                <a:moveTo>
                  <a:pt x="0" y="0"/>
                </a:moveTo>
                <a:lnTo>
                  <a:pt x="5242368" y="0"/>
                </a:lnTo>
                <a:lnTo>
                  <a:pt x="5242368" y="5242367"/>
                </a:lnTo>
                <a:lnTo>
                  <a:pt x="0" y="5242367"/>
                </a:lnTo>
                <a:lnTo>
                  <a:pt x="0" y="0"/>
                </a:lnTo>
                <a:close/>
              </a:path>
            </a:pathLst>
          </a:custGeom>
          <a:blipFill>
            <a:blip r:embed="rId2"/>
            <a:stretch>
              <a:fillRect/>
            </a:stretch>
          </a:blipFill>
        </p:spPr>
        <p:txBody>
          <a:bodyPr/>
          <a:lstStyle/>
          <a:p>
            <a:endParaRPr lang="en-GB"/>
          </a:p>
        </p:txBody>
      </p:sp>
      <p:sp>
        <p:nvSpPr>
          <p:cNvPr id="10" name="Freeform 10"/>
          <p:cNvSpPr/>
          <p:nvPr/>
        </p:nvSpPr>
        <p:spPr>
          <a:xfrm>
            <a:off x="13339804" y="-799448"/>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
        <p:nvSpPr>
          <p:cNvPr id="11" name="Freeform 11"/>
          <p:cNvSpPr/>
          <p:nvPr/>
        </p:nvSpPr>
        <p:spPr>
          <a:xfrm>
            <a:off x="1242105" y="4171950"/>
            <a:ext cx="7656886" cy="4615653"/>
          </a:xfrm>
          <a:custGeom>
            <a:avLst/>
            <a:gdLst/>
            <a:ahLst/>
            <a:cxnLst/>
            <a:rect l="l" t="t" r="r" b="b"/>
            <a:pathLst>
              <a:path w="7656886" h="4615653">
                <a:moveTo>
                  <a:pt x="0" y="0"/>
                </a:moveTo>
                <a:lnTo>
                  <a:pt x="7656887" y="0"/>
                </a:lnTo>
                <a:lnTo>
                  <a:pt x="7656887" y="4615653"/>
                </a:lnTo>
                <a:lnTo>
                  <a:pt x="0" y="4615653"/>
                </a:lnTo>
                <a:lnTo>
                  <a:pt x="0" y="0"/>
                </a:lnTo>
                <a:close/>
              </a:path>
            </a:pathLst>
          </a:custGeom>
          <a:blipFill>
            <a:blip r:embed="rId3"/>
            <a:stretch>
              <a:fillRect/>
            </a:stretch>
          </a:blipFill>
        </p:spPr>
        <p:txBody>
          <a:bodyPr/>
          <a:lstStyle/>
          <a:p>
            <a:endParaRPr lang="en-GB"/>
          </a:p>
        </p:txBody>
      </p:sp>
      <p:sp>
        <p:nvSpPr>
          <p:cNvPr id="12" name="Freeform 12"/>
          <p:cNvSpPr/>
          <p:nvPr/>
        </p:nvSpPr>
        <p:spPr>
          <a:xfrm>
            <a:off x="9282154" y="4171950"/>
            <a:ext cx="8115300" cy="4615653"/>
          </a:xfrm>
          <a:custGeom>
            <a:avLst/>
            <a:gdLst/>
            <a:ahLst/>
            <a:cxnLst/>
            <a:rect l="l" t="t" r="r" b="b"/>
            <a:pathLst>
              <a:path w="8115300" h="4615653">
                <a:moveTo>
                  <a:pt x="0" y="0"/>
                </a:moveTo>
                <a:lnTo>
                  <a:pt x="8115300" y="0"/>
                </a:lnTo>
                <a:lnTo>
                  <a:pt x="8115300" y="4615653"/>
                </a:lnTo>
                <a:lnTo>
                  <a:pt x="0" y="4615653"/>
                </a:lnTo>
                <a:lnTo>
                  <a:pt x="0" y="0"/>
                </a:lnTo>
                <a:close/>
              </a:path>
            </a:pathLst>
          </a:custGeom>
          <a:blipFill>
            <a:blip r:embed="rId4"/>
            <a:stretch>
              <a:fillRect/>
            </a:stretch>
          </a:blipFill>
        </p:spPr>
        <p:txBody>
          <a:bodyPr/>
          <a:lstStyle/>
          <a:p>
            <a:endParaRPr lang="en-GB"/>
          </a:p>
        </p:txBody>
      </p:sp>
      <p:sp>
        <p:nvSpPr>
          <p:cNvPr id="13" name="TextBox 13"/>
          <p:cNvSpPr txBox="1"/>
          <p:nvPr/>
        </p:nvSpPr>
        <p:spPr>
          <a:xfrm>
            <a:off x="1044244" y="2049574"/>
            <a:ext cx="13285391" cy="1095363"/>
          </a:xfrm>
          <a:prstGeom prst="rect">
            <a:avLst/>
          </a:prstGeom>
        </p:spPr>
        <p:txBody>
          <a:bodyPr lIns="0" tIns="0" rIns="0" bIns="0" rtlCol="0" anchor="t">
            <a:spAutoFit/>
          </a:bodyPr>
          <a:lstStyle/>
          <a:p>
            <a:pPr algn="l">
              <a:lnSpc>
                <a:spcPts val="8400"/>
              </a:lnSpc>
            </a:pPr>
            <a:r>
              <a:rPr lang="en-US" sz="6000">
                <a:solidFill>
                  <a:srgbClr val="000000"/>
                </a:solidFill>
                <a:latin typeface="Poppins"/>
                <a:ea typeface="Poppins"/>
                <a:cs typeface="Poppins"/>
                <a:sym typeface="Poppins"/>
              </a:rPr>
              <a:t>Codes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sp>
        <p:nvSpPr>
          <p:cNvPr id="2" name="TextBox 2"/>
          <p:cNvSpPr txBox="1"/>
          <p:nvPr/>
        </p:nvSpPr>
        <p:spPr>
          <a:xfrm>
            <a:off x="1044244" y="492130"/>
            <a:ext cx="13285391" cy="1536695"/>
          </a:xfrm>
          <a:prstGeom prst="rect">
            <a:avLst/>
          </a:prstGeom>
        </p:spPr>
        <p:txBody>
          <a:bodyPr lIns="0" tIns="0" rIns="0" bIns="0" rtlCol="0" anchor="t">
            <a:spAutoFit/>
          </a:bodyPr>
          <a:lstStyle/>
          <a:p>
            <a:pPr algn="l">
              <a:lnSpc>
                <a:spcPts val="11900"/>
              </a:lnSpc>
            </a:pPr>
            <a:r>
              <a:rPr lang="en-US" sz="8500" b="1">
                <a:solidFill>
                  <a:srgbClr val="000000"/>
                </a:solidFill>
                <a:latin typeface="Poppins Bold"/>
                <a:ea typeface="Poppins Bold"/>
                <a:cs typeface="Poppins Bold"/>
                <a:sym typeface="Poppins Bold"/>
              </a:rPr>
              <a:t>Selenium</a:t>
            </a:r>
          </a:p>
        </p:txBody>
      </p:sp>
      <p:grpSp>
        <p:nvGrpSpPr>
          <p:cNvPr id="3" name="Group 3"/>
          <p:cNvGrpSpPr/>
          <p:nvPr/>
        </p:nvGrpSpPr>
        <p:grpSpPr>
          <a:xfrm>
            <a:off x="17611997" y="2687743"/>
            <a:ext cx="913693" cy="912707"/>
            <a:chOff x="0" y="0"/>
            <a:chExt cx="812800" cy="811923"/>
          </a:xfrm>
        </p:grpSpPr>
        <p:sp>
          <p:nvSpPr>
            <p:cNvPr id="4" name="Freeform 4"/>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5" name="TextBox 5"/>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6" name="Group 6"/>
          <p:cNvGrpSpPr/>
          <p:nvPr/>
        </p:nvGrpSpPr>
        <p:grpSpPr>
          <a:xfrm>
            <a:off x="12655482" y="115993"/>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14638116" y="-2127692"/>
            <a:ext cx="5242367" cy="5242367"/>
          </a:xfrm>
          <a:custGeom>
            <a:avLst/>
            <a:gdLst/>
            <a:ahLst/>
            <a:cxnLst/>
            <a:rect l="l" t="t" r="r" b="b"/>
            <a:pathLst>
              <a:path w="5242367" h="5242367">
                <a:moveTo>
                  <a:pt x="0" y="0"/>
                </a:moveTo>
                <a:lnTo>
                  <a:pt x="5242368" y="0"/>
                </a:lnTo>
                <a:lnTo>
                  <a:pt x="5242368" y="5242367"/>
                </a:lnTo>
                <a:lnTo>
                  <a:pt x="0" y="5242367"/>
                </a:lnTo>
                <a:lnTo>
                  <a:pt x="0" y="0"/>
                </a:lnTo>
                <a:close/>
              </a:path>
            </a:pathLst>
          </a:custGeom>
          <a:blipFill>
            <a:blip r:embed="rId2"/>
            <a:stretch>
              <a:fillRect/>
            </a:stretch>
          </a:blipFill>
        </p:spPr>
        <p:txBody>
          <a:bodyPr/>
          <a:lstStyle/>
          <a:p>
            <a:endParaRPr lang="en-GB"/>
          </a:p>
        </p:txBody>
      </p:sp>
      <p:sp>
        <p:nvSpPr>
          <p:cNvPr id="10" name="Freeform 10"/>
          <p:cNvSpPr/>
          <p:nvPr/>
        </p:nvSpPr>
        <p:spPr>
          <a:xfrm>
            <a:off x="13339804" y="-799448"/>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
        <p:nvSpPr>
          <p:cNvPr id="11" name="TextBox 11"/>
          <p:cNvSpPr txBox="1"/>
          <p:nvPr/>
        </p:nvSpPr>
        <p:spPr>
          <a:xfrm>
            <a:off x="1044244" y="2045347"/>
            <a:ext cx="15436375" cy="1069328"/>
          </a:xfrm>
          <a:prstGeom prst="rect">
            <a:avLst/>
          </a:prstGeom>
        </p:spPr>
        <p:txBody>
          <a:bodyPr lIns="0" tIns="0" rIns="0" bIns="0" rtlCol="0" anchor="t">
            <a:spAutoFit/>
          </a:bodyPr>
          <a:lstStyle/>
          <a:p>
            <a:pPr algn="l">
              <a:lnSpc>
                <a:spcPts val="8260"/>
              </a:lnSpc>
            </a:pPr>
            <a:r>
              <a:rPr lang="en-US" sz="5900">
                <a:solidFill>
                  <a:srgbClr val="000000"/>
                </a:solidFill>
                <a:latin typeface="Poppins"/>
                <a:ea typeface="Poppins"/>
                <a:cs typeface="Poppins"/>
                <a:sym typeface="Poppins"/>
              </a:rPr>
              <a:t>UI Test Automation Workflow (Selenium)</a:t>
            </a:r>
          </a:p>
        </p:txBody>
      </p:sp>
      <p:sp>
        <p:nvSpPr>
          <p:cNvPr id="12" name="TextBox 12"/>
          <p:cNvSpPr txBox="1"/>
          <p:nvPr/>
        </p:nvSpPr>
        <p:spPr>
          <a:xfrm>
            <a:off x="1028700" y="3543300"/>
            <a:ext cx="16230600" cy="6155691"/>
          </a:xfrm>
          <a:prstGeom prst="rect">
            <a:avLst/>
          </a:prstGeom>
        </p:spPr>
        <p:txBody>
          <a:bodyPr lIns="0" tIns="0" rIns="0" bIns="0" rtlCol="0" anchor="t">
            <a:spAutoFit/>
          </a:bodyPr>
          <a:lstStyle/>
          <a:p>
            <a:pPr marL="626104" lvl="1" indent="-313052" algn="just">
              <a:lnSpc>
                <a:spcPts val="4059"/>
              </a:lnSpc>
              <a:buAutoNum type="arabicPeriod"/>
            </a:pPr>
            <a:r>
              <a:rPr lang="en-US" sz="2899" b="1">
                <a:solidFill>
                  <a:srgbClr val="000000"/>
                </a:solidFill>
                <a:latin typeface="Canva Sans Bold"/>
                <a:ea typeface="Canva Sans Bold"/>
                <a:cs typeface="Canva Sans Bold"/>
                <a:sym typeface="Canva Sans Bold"/>
              </a:rPr>
              <a:t>Setup WebDriver → Launch browser, open main app (http://localhost:5173/), prepare     Login &amp; Register page objects.</a:t>
            </a:r>
          </a:p>
          <a:p>
            <a:pPr marL="626104" lvl="1" indent="-313052" algn="just">
              <a:lnSpc>
                <a:spcPts val="4059"/>
              </a:lnSpc>
              <a:buAutoNum type="arabicPeriod"/>
            </a:pPr>
            <a:r>
              <a:rPr lang="en-US" sz="2899" b="1">
                <a:solidFill>
                  <a:srgbClr val="000000"/>
                </a:solidFill>
                <a:latin typeface="Canva Sans Bold"/>
                <a:ea typeface="Canva Sans Bold"/>
                <a:cs typeface="Canva Sans Bold"/>
                <a:sym typeface="Canva Sans Bold"/>
              </a:rPr>
              <a:t>Verify app access → Ensure main page loads and has a valid title.</a:t>
            </a:r>
          </a:p>
          <a:p>
            <a:pPr marL="626104" lvl="1" indent="-313052" algn="just">
              <a:lnSpc>
                <a:spcPts val="4059"/>
              </a:lnSpc>
              <a:buAutoNum type="arabicPeriod"/>
            </a:pPr>
            <a:r>
              <a:rPr lang="en-US" sz="2899" b="1">
                <a:solidFill>
                  <a:srgbClr val="000000"/>
                </a:solidFill>
                <a:latin typeface="Canva Sans Bold"/>
                <a:ea typeface="Canva Sans Bold"/>
                <a:cs typeface="Canva Sans Bold"/>
                <a:sym typeface="Canva Sans Bold"/>
              </a:rPr>
              <a:t>Check Registration Page → Switch to Sign Up, confirm Name, Email, and Password fields exist.</a:t>
            </a:r>
          </a:p>
          <a:p>
            <a:pPr marL="626104" lvl="1" indent="-313052" algn="just">
              <a:lnSpc>
                <a:spcPts val="4059"/>
              </a:lnSpc>
              <a:buAutoNum type="arabicPeriod"/>
            </a:pPr>
            <a:r>
              <a:rPr lang="en-US" sz="2899" b="1">
                <a:solidFill>
                  <a:srgbClr val="000000"/>
                </a:solidFill>
                <a:latin typeface="Canva Sans Bold"/>
                <a:ea typeface="Canva Sans Bold"/>
                <a:cs typeface="Canva Sans Bold"/>
                <a:sym typeface="Canva Sans Bold"/>
              </a:rPr>
              <a:t>Check Login Page → Navigate to /login, confirm Email and Password fields exist, enter valid credentials, submit, verify login success.</a:t>
            </a:r>
          </a:p>
          <a:p>
            <a:pPr marL="626104" lvl="1" indent="-313052" algn="just">
              <a:lnSpc>
                <a:spcPts val="4059"/>
              </a:lnSpc>
              <a:buAutoNum type="arabicPeriod"/>
            </a:pPr>
            <a:r>
              <a:rPr lang="en-US" sz="2899" b="1">
                <a:solidFill>
                  <a:srgbClr val="000000"/>
                </a:solidFill>
                <a:latin typeface="Canva Sans Bold"/>
                <a:ea typeface="Canva Sans Bold"/>
                <a:cs typeface="Canva Sans Bold"/>
                <a:sym typeface="Canva Sans Bold"/>
              </a:rPr>
              <a:t>Product Search &amp; Filtering → Open product list, search by keyword, apply filters, assert results update correctly.</a:t>
            </a:r>
          </a:p>
          <a:p>
            <a:pPr marL="626104" lvl="1" indent="-313052" algn="just">
              <a:lnSpc>
                <a:spcPts val="4059"/>
              </a:lnSpc>
              <a:buAutoNum type="arabicPeriod"/>
            </a:pPr>
            <a:r>
              <a:rPr lang="en-US" sz="2899" b="1">
                <a:solidFill>
                  <a:srgbClr val="000000"/>
                </a:solidFill>
                <a:latin typeface="Canva Sans Bold"/>
                <a:ea typeface="Canva Sans Bold"/>
                <a:cs typeface="Canva Sans Bold"/>
                <a:sym typeface="Canva Sans Bold"/>
              </a:rPr>
              <a:t>Shopping Cart Operations → Add product to cart, update quantity (1 → 3), verify updated quantity, remove item, assert cart updates.</a:t>
            </a:r>
          </a:p>
          <a:p>
            <a:pPr marL="626104" lvl="1" indent="-313052" algn="just">
              <a:lnSpc>
                <a:spcPts val="4059"/>
              </a:lnSpc>
              <a:buAutoNum type="arabicPeriod"/>
            </a:pPr>
            <a:r>
              <a:rPr lang="en-US" sz="2899" b="1">
                <a:solidFill>
                  <a:srgbClr val="000000"/>
                </a:solidFill>
                <a:latin typeface="Canva Sans Bold"/>
                <a:ea typeface="Canva Sans Bold"/>
                <a:cs typeface="Canva Sans Bold"/>
                <a:sym typeface="Canva Sans Bold"/>
              </a:rPr>
              <a:t>Teardown → Close browser after each test to clean up.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sp>
        <p:nvSpPr>
          <p:cNvPr id="2" name="TextBox 2"/>
          <p:cNvSpPr txBox="1"/>
          <p:nvPr/>
        </p:nvSpPr>
        <p:spPr>
          <a:xfrm>
            <a:off x="1044244" y="492130"/>
            <a:ext cx="13285391" cy="3041645"/>
          </a:xfrm>
          <a:prstGeom prst="rect">
            <a:avLst/>
          </a:prstGeom>
        </p:spPr>
        <p:txBody>
          <a:bodyPr lIns="0" tIns="0" rIns="0" bIns="0" rtlCol="0" anchor="t">
            <a:spAutoFit/>
          </a:bodyPr>
          <a:lstStyle/>
          <a:p>
            <a:pPr algn="l">
              <a:lnSpc>
                <a:spcPts val="11900"/>
              </a:lnSpc>
            </a:pPr>
            <a:r>
              <a:rPr lang="en-US" sz="8500" b="1">
                <a:solidFill>
                  <a:srgbClr val="000000"/>
                </a:solidFill>
                <a:latin typeface="Poppins Bold"/>
                <a:ea typeface="Poppins Bold"/>
                <a:cs typeface="Poppins Bold"/>
                <a:sym typeface="Poppins Bold"/>
              </a:rPr>
              <a:t>Test Automation Summary</a:t>
            </a:r>
          </a:p>
        </p:txBody>
      </p:sp>
      <p:grpSp>
        <p:nvGrpSpPr>
          <p:cNvPr id="3" name="Group 3"/>
          <p:cNvGrpSpPr/>
          <p:nvPr/>
        </p:nvGrpSpPr>
        <p:grpSpPr>
          <a:xfrm>
            <a:off x="17611997" y="2687743"/>
            <a:ext cx="913693" cy="912707"/>
            <a:chOff x="0" y="0"/>
            <a:chExt cx="812800" cy="811923"/>
          </a:xfrm>
        </p:grpSpPr>
        <p:sp>
          <p:nvSpPr>
            <p:cNvPr id="4" name="Freeform 4"/>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5" name="TextBox 5"/>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6" name="Group 6"/>
          <p:cNvGrpSpPr/>
          <p:nvPr/>
        </p:nvGrpSpPr>
        <p:grpSpPr>
          <a:xfrm>
            <a:off x="12655482" y="115993"/>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14638116" y="-2127692"/>
            <a:ext cx="5242367" cy="5242367"/>
          </a:xfrm>
          <a:custGeom>
            <a:avLst/>
            <a:gdLst/>
            <a:ahLst/>
            <a:cxnLst/>
            <a:rect l="l" t="t" r="r" b="b"/>
            <a:pathLst>
              <a:path w="5242367" h="5242367">
                <a:moveTo>
                  <a:pt x="0" y="0"/>
                </a:moveTo>
                <a:lnTo>
                  <a:pt x="5242368" y="0"/>
                </a:lnTo>
                <a:lnTo>
                  <a:pt x="5242368" y="5242367"/>
                </a:lnTo>
                <a:lnTo>
                  <a:pt x="0" y="5242367"/>
                </a:lnTo>
                <a:lnTo>
                  <a:pt x="0" y="0"/>
                </a:lnTo>
                <a:close/>
              </a:path>
            </a:pathLst>
          </a:custGeom>
          <a:blipFill>
            <a:blip r:embed="rId2"/>
            <a:stretch>
              <a:fillRect/>
            </a:stretch>
          </a:blipFill>
        </p:spPr>
        <p:txBody>
          <a:bodyPr/>
          <a:lstStyle/>
          <a:p>
            <a:endParaRPr lang="en-GB"/>
          </a:p>
        </p:txBody>
      </p:sp>
      <p:sp>
        <p:nvSpPr>
          <p:cNvPr id="10" name="Freeform 10"/>
          <p:cNvSpPr/>
          <p:nvPr/>
        </p:nvSpPr>
        <p:spPr>
          <a:xfrm>
            <a:off x="13339804" y="-799448"/>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
        <p:nvSpPr>
          <p:cNvPr id="11" name="TextBox 11"/>
          <p:cNvSpPr txBox="1"/>
          <p:nvPr/>
        </p:nvSpPr>
        <p:spPr>
          <a:xfrm>
            <a:off x="1044244" y="4236131"/>
            <a:ext cx="5805964" cy="4222299"/>
          </a:xfrm>
          <a:prstGeom prst="rect">
            <a:avLst/>
          </a:prstGeom>
        </p:spPr>
        <p:txBody>
          <a:bodyPr lIns="0" tIns="0" rIns="0" bIns="0" rtlCol="0" anchor="t">
            <a:spAutoFit/>
          </a:bodyPr>
          <a:lstStyle/>
          <a:p>
            <a:pPr algn="l">
              <a:lnSpc>
                <a:spcPts val="5068"/>
              </a:lnSpc>
            </a:pPr>
            <a:r>
              <a:rPr lang="en-US" sz="3620" b="1">
                <a:solidFill>
                  <a:srgbClr val="000000"/>
                </a:solidFill>
                <a:latin typeface="Canva Sans Bold"/>
                <a:ea typeface="Canva Sans Bold"/>
                <a:cs typeface="Canva Sans Bold"/>
                <a:sym typeface="Canva Sans Bold"/>
              </a:rPr>
              <a:t>2 . API Tests with Postman</a:t>
            </a:r>
          </a:p>
          <a:p>
            <a:pPr algn="l">
              <a:lnSpc>
                <a:spcPts val="4081"/>
              </a:lnSpc>
            </a:pPr>
            <a:endParaRPr lang="en-US" sz="3620" b="1">
              <a:solidFill>
                <a:srgbClr val="000000"/>
              </a:solidFill>
              <a:latin typeface="Canva Sans Bold"/>
              <a:ea typeface="Canva Sans Bold"/>
              <a:cs typeface="Canva Sans Bold"/>
              <a:sym typeface="Canva Sans Bold"/>
            </a:endParaRPr>
          </a:p>
          <a:p>
            <a:pPr algn="l">
              <a:lnSpc>
                <a:spcPts val="4081"/>
              </a:lnSpc>
            </a:pPr>
            <a:r>
              <a:rPr lang="en-US" sz="2915">
                <a:solidFill>
                  <a:srgbClr val="000000"/>
                </a:solidFill>
                <a:latin typeface="Canva Sans"/>
                <a:ea typeface="Canva Sans"/>
                <a:cs typeface="Canva Sans"/>
                <a:sym typeface="Canva Sans"/>
              </a:rPr>
              <a:t>Endpoints Tested: </a:t>
            </a:r>
          </a:p>
          <a:p>
            <a:pPr algn="l">
              <a:lnSpc>
                <a:spcPts val="4081"/>
              </a:lnSpc>
            </a:pPr>
            <a:endParaRPr lang="en-US" sz="2915">
              <a:solidFill>
                <a:srgbClr val="000000"/>
              </a:solidFill>
              <a:latin typeface="Canva Sans"/>
              <a:ea typeface="Canva Sans"/>
              <a:cs typeface="Canva Sans"/>
              <a:sym typeface="Canva Sans"/>
            </a:endParaRPr>
          </a:p>
          <a:p>
            <a:pPr marL="629462" lvl="1" indent="-314731" algn="l">
              <a:lnSpc>
                <a:spcPts val="4081"/>
              </a:lnSpc>
              <a:buFont typeface="Arial"/>
              <a:buChar char="•"/>
            </a:pPr>
            <a:r>
              <a:rPr lang="en-US" sz="2915">
                <a:solidFill>
                  <a:srgbClr val="000000"/>
                </a:solidFill>
                <a:latin typeface="Canva Sans"/>
                <a:ea typeface="Canva Sans"/>
                <a:cs typeface="Canva Sans"/>
                <a:sym typeface="Canva Sans"/>
              </a:rPr>
              <a:t>POST /api/user/register</a:t>
            </a:r>
          </a:p>
          <a:p>
            <a:pPr marL="629462" lvl="1" indent="-314731" algn="l">
              <a:lnSpc>
                <a:spcPts val="4081"/>
              </a:lnSpc>
              <a:buFont typeface="Arial"/>
              <a:buChar char="•"/>
            </a:pPr>
            <a:r>
              <a:rPr lang="en-US" sz="2915">
                <a:solidFill>
                  <a:srgbClr val="000000"/>
                </a:solidFill>
                <a:latin typeface="Canva Sans"/>
                <a:ea typeface="Canva Sans"/>
                <a:cs typeface="Canva Sans"/>
                <a:sym typeface="Canva Sans"/>
              </a:rPr>
              <a:t>POST /api/user/login  </a:t>
            </a:r>
          </a:p>
          <a:p>
            <a:pPr marL="629462" lvl="1" indent="-314731" algn="l">
              <a:lnSpc>
                <a:spcPts val="4081"/>
              </a:lnSpc>
              <a:buFont typeface="Arial"/>
              <a:buChar char="•"/>
            </a:pPr>
            <a:r>
              <a:rPr lang="en-US" sz="2915">
                <a:solidFill>
                  <a:srgbClr val="000000"/>
                </a:solidFill>
                <a:latin typeface="Canva Sans"/>
                <a:ea typeface="Canva Sans"/>
                <a:cs typeface="Canva Sans"/>
                <a:sym typeface="Canva Sans"/>
              </a:rPr>
              <a:t>GET /api/cart/get?token</a:t>
            </a:r>
          </a:p>
          <a:p>
            <a:pPr algn="l">
              <a:lnSpc>
                <a:spcPts val="4081"/>
              </a:lnSpc>
            </a:pPr>
            <a:endParaRPr lang="en-US" sz="2915">
              <a:solidFill>
                <a:srgbClr val="000000"/>
              </a:solidFill>
              <a:latin typeface="Canva Sans"/>
              <a:ea typeface="Canva Sans"/>
              <a:cs typeface="Canva Sans"/>
              <a:sym typeface="Canva Sans"/>
            </a:endParaRPr>
          </a:p>
        </p:txBody>
      </p:sp>
      <p:sp>
        <p:nvSpPr>
          <p:cNvPr id="12" name="TextBox 12"/>
          <p:cNvSpPr txBox="1"/>
          <p:nvPr/>
        </p:nvSpPr>
        <p:spPr>
          <a:xfrm>
            <a:off x="9733420" y="5058354"/>
            <a:ext cx="8554580" cy="4088371"/>
          </a:xfrm>
          <a:prstGeom prst="rect">
            <a:avLst/>
          </a:prstGeom>
        </p:spPr>
        <p:txBody>
          <a:bodyPr lIns="0" tIns="0" rIns="0" bIns="0" rtlCol="0" anchor="t">
            <a:spAutoFit/>
          </a:bodyPr>
          <a:lstStyle/>
          <a:p>
            <a:pPr algn="l">
              <a:lnSpc>
                <a:spcPts val="4081"/>
              </a:lnSpc>
            </a:pPr>
            <a:endParaRPr dirty="0"/>
          </a:p>
          <a:p>
            <a:pPr algn="l">
              <a:lnSpc>
                <a:spcPts val="4081"/>
              </a:lnSpc>
            </a:pPr>
            <a:endParaRPr dirty="0"/>
          </a:p>
          <a:p>
            <a:pPr algn="l">
              <a:lnSpc>
                <a:spcPts val="4081"/>
              </a:lnSpc>
            </a:pPr>
            <a:r>
              <a:rPr lang="en-US" sz="2915" dirty="0">
                <a:solidFill>
                  <a:srgbClr val="000000"/>
                </a:solidFill>
                <a:latin typeface="Canva Sans"/>
                <a:ea typeface="Canva Sans"/>
                <a:cs typeface="Canva Sans"/>
                <a:sym typeface="Canva Sans"/>
              </a:rPr>
              <a:t>Assertions Implemented:</a:t>
            </a:r>
          </a:p>
          <a:p>
            <a:pPr algn="l">
              <a:lnSpc>
                <a:spcPts val="4081"/>
              </a:lnSpc>
            </a:pPr>
            <a:endParaRPr lang="en-US" sz="2915" dirty="0">
              <a:solidFill>
                <a:srgbClr val="000000"/>
              </a:solidFill>
              <a:latin typeface="Canva Sans"/>
              <a:ea typeface="Canva Sans"/>
              <a:cs typeface="Canva Sans"/>
              <a:sym typeface="Canva Sans"/>
            </a:endParaRPr>
          </a:p>
          <a:p>
            <a:pPr marL="629462" lvl="1" indent="-314731" algn="l">
              <a:lnSpc>
                <a:spcPts val="4081"/>
              </a:lnSpc>
              <a:buFont typeface="Arial"/>
              <a:buChar char="•"/>
            </a:pPr>
            <a:r>
              <a:rPr lang="en-US" sz="2915" dirty="0">
                <a:solidFill>
                  <a:srgbClr val="000000"/>
                </a:solidFill>
                <a:latin typeface="Canva Sans"/>
                <a:ea typeface="Canva Sans"/>
                <a:cs typeface="Canva Sans"/>
                <a:sym typeface="Canva Sans"/>
              </a:rPr>
              <a:t>HTTP Status Codes (200, 400, 401, 500)</a:t>
            </a:r>
          </a:p>
          <a:p>
            <a:pPr marL="629462" lvl="1" indent="-314731" algn="l">
              <a:lnSpc>
                <a:spcPts val="4081"/>
              </a:lnSpc>
              <a:buFont typeface="Arial"/>
              <a:buChar char="•"/>
            </a:pPr>
            <a:r>
              <a:rPr lang="en-US" sz="2915" dirty="0">
                <a:solidFill>
                  <a:srgbClr val="000000"/>
                </a:solidFill>
                <a:latin typeface="Canva Sans"/>
                <a:ea typeface="Canva Sans"/>
                <a:cs typeface="Canva Sans"/>
                <a:sym typeface="Canva Sans"/>
              </a:rPr>
              <a:t>Response Body Structure Validation</a:t>
            </a:r>
          </a:p>
          <a:p>
            <a:pPr marL="629462" lvl="1" indent="-314731" algn="l">
              <a:lnSpc>
                <a:spcPts val="4081"/>
              </a:lnSpc>
              <a:buFont typeface="Arial"/>
              <a:buChar char="•"/>
            </a:pPr>
            <a:r>
              <a:rPr lang="en-US" sz="2915" dirty="0">
                <a:solidFill>
                  <a:srgbClr val="000000"/>
                </a:solidFill>
                <a:latin typeface="Canva Sans"/>
                <a:ea typeface="Canva Sans"/>
                <a:cs typeface="Canva Sans"/>
                <a:sym typeface="Canva Sans"/>
              </a:rPr>
              <a:t>Authentication Token Validation</a:t>
            </a:r>
          </a:p>
          <a:p>
            <a:pPr algn="l">
              <a:lnSpc>
                <a:spcPts val="4081"/>
              </a:lnSpc>
            </a:pPr>
            <a:endParaRPr lang="en-US" sz="2915" dirty="0">
              <a:solidFill>
                <a:srgbClr val="000000"/>
              </a:solidFill>
              <a:latin typeface="Canva Sans"/>
              <a:ea typeface="Canva Sans"/>
              <a:cs typeface="Canva Sans"/>
              <a:sym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sp>
        <p:nvSpPr>
          <p:cNvPr id="2" name="TextBox 2"/>
          <p:cNvSpPr txBox="1"/>
          <p:nvPr/>
        </p:nvSpPr>
        <p:spPr>
          <a:xfrm>
            <a:off x="1044244" y="492130"/>
            <a:ext cx="13285391" cy="1536695"/>
          </a:xfrm>
          <a:prstGeom prst="rect">
            <a:avLst/>
          </a:prstGeom>
        </p:spPr>
        <p:txBody>
          <a:bodyPr lIns="0" tIns="0" rIns="0" bIns="0" rtlCol="0" anchor="t">
            <a:spAutoFit/>
          </a:bodyPr>
          <a:lstStyle/>
          <a:p>
            <a:pPr algn="l">
              <a:lnSpc>
                <a:spcPts val="11900"/>
              </a:lnSpc>
            </a:pPr>
            <a:r>
              <a:rPr lang="en-US" sz="8500" b="1">
                <a:solidFill>
                  <a:srgbClr val="000000"/>
                </a:solidFill>
                <a:latin typeface="Poppins Bold"/>
                <a:ea typeface="Poppins Bold"/>
                <a:cs typeface="Poppins Bold"/>
                <a:sym typeface="Poppins Bold"/>
              </a:rPr>
              <a:t>Postman Test Results</a:t>
            </a:r>
          </a:p>
        </p:txBody>
      </p:sp>
      <p:grpSp>
        <p:nvGrpSpPr>
          <p:cNvPr id="3" name="Group 3"/>
          <p:cNvGrpSpPr/>
          <p:nvPr/>
        </p:nvGrpSpPr>
        <p:grpSpPr>
          <a:xfrm>
            <a:off x="17611997" y="2687743"/>
            <a:ext cx="913693" cy="912707"/>
            <a:chOff x="0" y="0"/>
            <a:chExt cx="812800" cy="811923"/>
          </a:xfrm>
        </p:grpSpPr>
        <p:sp>
          <p:nvSpPr>
            <p:cNvPr id="4" name="Freeform 4"/>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5" name="TextBox 5"/>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6" name="Group 6"/>
          <p:cNvGrpSpPr/>
          <p:nvPr/>
        </p:nvGrpSpPr>
        <p:grpSpPr>
          <a:xfrm>
            <a:off x="12655482" y="115993"/>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14638116" y="-2127692"/>
            <a:ext cx="5242367" cy="5242367"/>
          </a:xfrm>
          <a:custGeom>
            <a:avLst/>
            <a:gdLst/>
            <a:ahLst/>
            <a:cxnLst/>
            <a:rect l="l" t="t" r="r" b="b"/>
            <a:pathLst>
              <a:path w="5242367" h="5242367">
                <a:moveTo>
                  <a:pt x="0" y="0"/>
                </a:moveTo>
                <a:lnTo>
                  <a:pt x="5242368" y="0"/>
                </a:lnTo>
                <a:lnTo>
                  <a:pt x="5242368" y="5242367"/>
                </a:lnTo>
                <a:lnTo>
                  <a:pt x="0" y="5242367"/>
                </a:lnTo>
                <a:lnTo>
                  <a:pt x="0" y="0"/>
                </a:lnTo>
                <a:close/>
              </a:path>
            </a:pathLst>
          </a:custGeom>
          <a:blipFill>
            <a:blip r:embed="rId2"/>
            <a:stretch>
              <a:fillRect/>
            </a:stretch>
          </a:blipFill>
        </p:spPr>
        <p:txBody>
          <a:bodyPr/>
          <a:lstStyle/>
          <a:p>
            <a:endParaRPr lang="en-GB"/>
          </a:p>
        </p:txBody>
      </p:sp>
      <p:sp>
        <p:nvSpPr>
          <p:cNvPr id="10" name="Freeform 10"/>
          <p:cNvSpPr/>
          <p:nvPr/>
        </p:nvSpPr>
        <p:spPr>
          <a:xfrm>
            <a:off x="13339804" y="-799448"/>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
        <p:nvSpPr>
          <p:cNvPr id="11" name="Freeform 11"/>
          <p:cNvSpPr/>
          <p:nvPr/>
        </p:nvSpPr>
        <p:spPr>
          <a:xfrm>
            <a:off x="2956571" y="2297443"/>
            <a:ext cx="12374858" cy="6960857"/>
          </a:xfrm>
          <a:custGeom>
            <a:avLst/>
            <a:gdLst/>
            <a:ahLst/>
            <a:cxnLst/>
            <a:rect l="l" t="t" r="r" b="b"/>
            <a:pathLst>
              <a:path w="12374858" h="6960857">
                <a:moveTo>
                  <a:pt x="0" y="0"/>
                </a:moveTo>
                <a:lnTo>
                  <a:pt x="12374858" y="0"/>
                </a:lnTo>
                <a:lnTo>
                  <a:pt x="12374858" y="6960857"/>
                </a:lnTo>
                <a:lnTo>
                  <a:pt x="0" y="6960857"/>
                </a:lnTo>
                <a:lnTo>
                  <a:pt x="0" y="0"/>
                </a:lnTo>
                <a:close/>
              </a:path>
            </a:pathLst>
          </a:custGeom>
          <a:blipFill>
            <a:blip r:embed="rId3"/>
            <a:stretch>
              <a:fillRect/>
            </a:stretch>
          </a:blipFill>
        </p:spPr>
        <p:txBody>
          <a:bodyPr/>
          <a:lstStyle/>
          <a:p>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sp>
        <p:nvSpPr>
          <p:cNvPr id="2" name="TextBox 2"/>
          <p:cNvSpPr txBox="1"/>
          <p:nvPr/>
        </p:nvSpPr>
        <p:spPr>
          <a:xfrm>
            <a:off x="1044244" y="492130"/>
            <a:ext cx="13285391" cy="1536695"/>
          </a:xfrm>
          <a:prstGeom prst="rect">
            <a:avLst/>
          </a:prstGeom>
        </p:spPr>
        <p:txBody>
          <a:bodyPr lIns="0" tIns="0" rIns="0" bIns="0" rtlCol="0" anchor="t">
            <a:spAutoFit/>
          </a:bodyPr>
          <a:lstStyle/>
          <a:p>
            <a:pPr algn="l">
              <a:lnSpc>
                <a:spcPts val="11900"/>
              </a:lnSpc>
            </a:pPr>
            <a:r>
              <a:rPr lang="en-US" sz="8500" b="1">
                <a:solidFill>
                  <a:srgbClr val="000000"/>
                </a:solidFill>
                <a:latin typeface="Poppins Bold"/>
                <a:ea typeface="Poppins Bold"/>
                <a:cs typeface="Poppins Bold"/>
                <a:sym typeface="Poppins Bold"/>
              </a:rPr>
              <a:t>Postman Endpoints</a:t>
            </a:r>
          </a:p>
        </p:txBody>
      </p:sp>
      <p:grpSp>
        <p:nvGrpSpPr>
          <p:cNvPr id="3" name="Group 3"/>
          <p:cNvGrpSpPr/>
          <p:nvPr/>
        </p:nvGrpSpPr>
        <p:grpSpPr>
          <a:xfrm>
            <a:off x="17611997" y="2687743"/>
            <a:ext cx="913693" cy="912707"/>
            <a:chOff x="0" y="0"/>
            <a:chExt cx="812800" cy="811923"/>
          </a:xfrm>
        </p:grpSpPr>
        <p:sp>
          <p:nvSpPr>
            <p:cNvPr id="4" name="Freeform 4"/>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5" name="TextBox 5"/>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6" name="Group 6"/>
          <p:cNvGrpSpPr/>
          <p:nvPr/>
        </p:nvGrpSpPr>
        <p:grpSpPr>
          <a:xfrm>
            <a:off x="12655482" y="115993"/>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14638116" y="-2127692"/>
            <a:ext cx="5242367" cy="5242367"/>
          </a:xfrm>
          <a:custGeom>
            <a:avLst/>
            <a:gdLst/>
            <a:ahLst/>
            <a:cxnLst/>
            <a:rect l="l" t="t" r="r" b="b"/>
            <a:pathLst>
              <a:path w="5242367" h="5242367">
                <a:moveTo>
                  <a:pt x="0" y="0"/>
                </a:moveTo>
                <a:lnTo>
                  <a:pt x="5242368" y="0"/>
                </a:lnTo>
                <a:lnTo>
                  <a:pt x="5242368" y="5242367"/>
                </a:lnTo>
                <a:lnTo>
                  <a:pt x="0" y="5242367"/>
                </a:lnTo>
                <a:lnTo>
                  <a:pt x="0" y="0"/>
                </a:lnTo>
                <a:close/>
              </a:path>
            </a:pathLst>
          </a:custGeom>
          <a:blipFill>
            <a:blip r:embed="rId2"/>
            <a:stretch>
              <a:fillRect/>
            </a:stretch>
          </a:blipFill>
        </p:spPr>
        <p:txBody>
          <a:bodyPr/>
          <a:lstStyle/>
          <a:p>
            <a:endParaRPr lang="en-GB"/>
          </a:p>
        </p:txBody>
      </p:sp>
      <p:sp>
        <p:nvSpPr>
          <p:cNvPr id="10" name="Freeform 10"/>
          <p:cNvSpPr/>
          <p:nvPr/>
        </p:nvSpPr>
        <p:spPr>
          <a:xfrm>
            <a:off x="13339804" y="-799448"/>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
        <p:nvSpPr>
          <p:cNvPr id="11" name="Freeform 11"/>
          <p:cNvSpPr/>
          <p:nvPr/>
        </p:nvSpPr>
        <p:spPr>
          <a:xfrm>
            <a:off x="1028700" y="3144097"/>
            <a:ext cx="8115300" cy="4603837"/>
          </a:xfrm>
          <a:custGeom>
            <a:avLst/>
            <a:gdLst/>
            <a:ahLst/>
            <a:cxnLst/>
            <a:rect l="l" t="t" r="r" b="b"/>
            <a:pathLst>
              <a:path w="8115300" h="4603837">
                <a:moveTo>
                  <a:pt x="0" y="0"/>
                </a:moveTo>
                <a:lnTo>
                  <a:pt x="8115300" y="0"/>
                </a:lnTo>
                <a:lnTo>
                  <a:pt x="8115300" y="4603837"/>
                </a:lnTo>
                <a:lnTo>
                  <a:pt x="0" y="4603837"/>
                </a:lnTo>
                <a:lnTo>
                  <a:pt x="0" y="0"/>
                </a:lnTo>
                <a:close/>
              </a:path>
            </a:pathLst>
          </a:custGeom>
          <a:blipFill>
            <a:blip r:embed="rId3"/>
            <a:stretch>
              <a:fillRect r="-33604" b="-20697"/>
            </a:stretch>
          </a:blipFill>
        </p:spPr>
        <p:txBody>
          <a:bodyPr/>
          <a:lstStyle/>
          <a:p>
            <a:endParaRPr lang="en-GB"/>
          </a:p>
        </p:txBody>
      </p:sp>
      <p:sp>
        <p:nvSpPr>
          <p:cNvPr id="12" name="Freeform 12"/>
          <p:cNvSpPr/>
          <p:nvPr/>
        </p:nvSpPr>
        <p:spPr>
          <a:xfrm>
            <a:off x="9511525" y="3114675"/>
            <a:ext cx="8115300" cy="4659349"/>
          </a:xfrm>
          <a:custGeom>
            <a:avLst/>
            <a:gdLst/>
            <a:ahLst/>
            <a:cxnLst/>
            <a:rect l="l" t="t" r="r" b="b"/>
            <a:pathLst>
              <a:path w="8115300" h="4659349">
                <a:moveTo>
                  <a:pt x="0" y="0"/>
                </a:moveTo>
                <a:lnTo>
                  <a:pt x="8115300" y="0"/>
                </a:lnTo>
                <a:lnTo>
                  <a:pt x="8115300" y="4659349"/>
                </a:lnTo>
                <a:lnTo>
                  <a:pt x="0" y="4659349"/>
                </a:lnTo>
                <a:lnTo>
                  <a:pt x="0" y="0"/>
                </a:lnTo>
                <a:close/>
              </a:path>
            </a:pathLst>
          </a:custGeom>
          <a:blipFill>
            <a:blip r:embed="rId4"/>
            <a:stretch>
              <a:fillRect l="-287"/>
            </a:stretch>
          </a:blipFill>
        </p:spPr>
        <p:txBody>
          <a:bodyPr/>
          <a:lstStyle/>
          <a:p>
            <a:endParaRPr lang="en-GB"/>
          </a:p>
        </p:txBody>
      </p:sp>
      <p:sp>
        <p:nvSpPr>
          <p:cNvPr id="13" name="TextBox 13"/>
          <p:cNvSpPr txBox="1"/>
          <p:nvPr/>
        </p:nvSpPr>
        <p:spPr>
          <a:xfrm>
            <a:off x="1028700" y="1943100"/>
            <a:ext cx="5162128" cy="738504"/>
          </a:xfrm>
          <a:prstGeom prst="rect">
            <a:avLst/>
          </a:prstGeom>
        </p:spPr>
        <p:txBody>
          <a:bodyPr lIns="0" tIns="0" rIns="0" bIns="0" rtlCol="0" anchor="t">
            <a:spAutoFit/>
          </a:bodyPr>
          <a:lstStyle/>
          <a:p>
            <a:pPr algn="l">
              <a:lnSpc>
                <a:spcPts val="6020"/>
              </a:lnSpc>
            </a:pPr>
            <a:r>
              <a:rPr lang="en-US" sz="4300" b="1">
                <a:solidFill>
                  <a:srgbClr val="000000"/>
                </a:solidFill>
                <a:latin typeface="Canva Sans Bold"/>
                <a:ea typeface="Canva Sans Bold"/>
                <a:cs typeface="Canva Sans Bold"/>
                <a:sym typeface="Canva Sans Bold"/>
              </a:rPr>
              <a:t>/api/user/login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0" y="-4299681"/>
            <a:ext cx="18288000" cy="7429757"/>
            <a:chOff x="0" y="0"/>
            <a:chExt cx="4816593" cy="1956808"/>
          </a:xfrm>
        </p:grpSpPr>
        <p:sp>
          <p:nvSpPr>
            <p:cNvPr id="3" name="Freeform 3"/>
            <p:cNvSpPr/>
            <p:nvPr/>
          </p:nvSpPr>
          <p:spPr>
            <a:xfrm>
              <a:off x="0" y="0"/>
              <a:ext cx="4816592" cy="1956808"/>
            </a:xfrm>
            <a:custGeom>
              <a:avLst/>
              <a:gdLst/>
              <a:ahLst/>
              <a:cxnLst/>
              <a:rect l="l" t="t" r="r" b="b"/>
              <a:pathLst>
                <a:path w="4816592" h="1956808">
                  <a:moveTo>
                    <a:pt x="42333" y="0"/>
                  </a:moveTo>
                  <a:lnTo>
                    <a:pt x="4774259" y="0"/>
                  </a:lnTo>
                  <a:cubicBezTo>
                    <a:pt x="4785487" y="0"/>
                    <a:pt x="4796254" y="4460"/>
                    <a:pt x="4804193" y="12399"/>
                  </a:cubicBezTo>
                  <a:cubicBezTo>
                    <a:pt x="4812132" y="20338"/>
                    <a:pt x="4816592" y="31106"/>
                    <a:pt x="4816592" y="42333"/>
                  </a:cubicBezTo>
                  <a:lnTo>
                    <a:pt x="4816592" y="1914475"/>
                  </a:lnTo>
                  <a:cubicBezTo>
                    <a:pt x="4816592" y="1925703"/>
                    <a:pt x="4812132" y="1936470"/>
                    <a:pt x="4804193" y="1944409"/>
                  </a:cubicBezTo>
                  <a:cubicBezTo>
                    <a:pt x="4796254" y="1952348"/>
                    <a:pt x="4785487" y="1956808"/>
                    <a:pt x="4774259" y="1956808"/>
                  </a:cubicBezTo>
                  <a:lnTo>
                    <a:pt x="42333" y="1956808"/>
                  </a:lnTo>
                  <a:cubicBezTo>
                    <a:pt x="31106" y="1956808"/>
                    <a:pt x="20338" y="1952348"/>
                    <a:pt x="12399" y="1944409"/>
                  </a:cubicBezTo>
                  <a:cubicBezTo>
                    <a:pt x="4460" y="1936470"/>
                    <a:pt x="0" y="1925703"/>
                    <a:pt x="0" y="1914475"/>
                  </a:cubicBezTo>
                  <a:lnTo>
                    <a:pt x="0" y="42333"/>
                  </a:lnTo>
                  <a:cubicBezTo>
                    <a:pt x="0" y="31106"/>
                    <a:pt x="4460" y="20338"/>
                    <a:pt x="12399" y="12399"/>
                  </a:cubicBezTo>
                  <a:cubicBezTo>
                    <a:pt x="20338" y="4460"/>
                    <a:pt x="31106" y="0"/>
                    <a:pt x="42333" y="0"/>
                  </a:cubicBezTo>
                  <a:close/>
                </a:path>
              </a:pathLst>
            </a:custGeom>
            <a:solidFill>
              <a:srgbClr val="F8D133"/>
            </a:solidFill>
          </p:spPr>
          <p:txBody>
            <a:bodyPr/>
            <a:lstStyle/>
            <a:p>
              <a:endParaRPr lang="en-GB"/>
            </a:p>
          </p:txBody>
        </p:sp>
        <p:sp>
          <p:nvSpPr>
            <p:cNvPr id="4" name="TextBox 4"/>
            <p:cNvSpPr txBox="1"/>
            <p:nvPr/>
          </p:nvSpPr>
          <p:spPr>
            <a:xfrm>
              <a:off x="0" y="-19050"/>
              <a:ext cx="4816593" cy="1975858"/>
            </a:xfrm>
            <a:prstGeom prst="rect">
              <a:avLst/>
            </a:prstGeom>
          </p:spPr>
          <p:txBody>
            <a:bodyPr lIns="50800" tIns="50800" rIns="50800" bIns="50800" rtlCol="0" anchor="ctr"/>
            <a:lstStyle/>
            <a:p>
              <a:pPr algn="ctr">
                <a:lnSpc>
                  <a:spcPts val="2079"/>
                </a:lnSpc>
              </a:pPr>
              <a:endParaRPr/>
            </a:p>
          </p:txBody>
        </p:sp>
      </p:grpSp>
      <p:sp>
        <p:nvSpPr>
          <p:cNvPr id="5" name="TextBox 5"/>
          <p:cNvSpPr txBox="1"/>
          <p:nvPr/>
        </p:nvSpPr>
        <p:spPr>
          <a:xfrm>
            <a:off x="6562694" y="771525"/>
            <a:ext cx="10712399" cy="1652269"/>
          </a:xfrm>
          <a:prstGeom prst="rect">
            <a:avLst/>
          </a:prstGeom>
        </p:spPr>
        <p:txBody>
          <a:bodyPr lIns="0" tIns="0" rIns="0" bIns="0" rtlCol="0" anchor="t">
            <a:spAutoFit/>
          </a:bodyPr>
          <a:lstStyle/>
          <a:p>
            <a:pPr algn="r">
              <a:lnSpc>
                <a:spcPts val="12880"/>
              </a:lnSpc>
            </a:pPr>
            <a:r>
              <a:rPr lang="en-US" sz="9200" b="1">
                <a:solidFill>
                  <a:srgbClr val="000000"/>
                </a:solidFill>
                <a:latin typeface="Poppins Bold"/>
                <a:ea typeface="Poppins Bold"/>
                <a:cs typeface="Poppins Bold"/>
                <a:sym typeface="Poppins Bold"/>
              </a:rPr>
              <a:t>CI/CD Pipeline</a:t>
            </a:r>
          </a:p>
        </p:txBody>
      </p:sp>
      <p:sp>
        <p:nvSpPr>
          <p:cNvPr id="6" name="TextBox 6"/>
          <p:cNvSpPr txBox="1"/>
          <p:nvPr/>
        </p:nvSpPr>
        <p:spPr>
          <a:xfrm>
            <a:off x="1028700" y="3616016"/>
            <a:ext cx="18005342" cy="6381750"/>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Build</a:t>
            </a:r>
          </a:p>
          <a:p>
            <a:pPr marL="647700" lvl="1" indent="-323850" algn="l">
              <a:lnSpc>
                <a:spcPts val="4200"/>
              </a:lnSpc>
              <a:buFont typeface="Arial"/>
              <a:buChar char="•"/>
            </a:pPr>
            <a:r>
              <a:rPr lang="en-US" sz="3000">
                <a:solidFill>
                  <a:srgbClr val="000000"/>
                </a:solidFill>
                <a:latin typeface="Canva Sans"/>
                <a:ea typeface="Canva Sans"/>
                <a:cs typeface="Canva Sans"/>
                <a:sym typeface="Canva Sans"/>
              </a:rPr>
              <a:t>Backend: npm ci installs dependencies, app connects to MongoDB service.</a:t>
            </a:r>
          </a:p>
          <a:p>
            <a:pPr marL="647700" lvl="1" indent="-323850" algn="l">
              <a:lnSpc>
                <a:spcPts val="4200"/>
              </a:lnSpc>
              <a:buFont typeface="Arial"/>
              <a:buChar char="•"/>
            </a:pPr>
            <a:r>
              <a:rPr lang="en-US" sz="3000">
                <a:solidFill>
                  <a:srgbClr val="000000"/>
                </a:solidFill>
                <a:latin typeface="Canva Sans"/>
                <a:ea typeface="Canva Sans"/>
                <a:cs typeface="Canva Sans"/>
                <a:sym typeface="Canva Sans"/>
              </a:rPr>
              <a:t>Frontend: npm run build compiles and optimizes React app for production.</a:t>
            </a:r>
          </a:p>
          <a:p>
            <a:pPr algn="l">
              <a:lnSpc>
                <a:spcPts val="4200"/>
              </a:lnSpc>
            </a:pPr>
            <a:r>
              <a:rPr lang="en-US" sz="3000" b="1">
                <a:solidFill>
                  <a:srgbClr val="000000"/>
                </a:solidFill>
                <a:latin typeface="Canva Sans Bold"/>
                <a:ea typeface="Canva Sans Bold"/>
                <a:cs typeface="Canva Sans Bold"/>
                <a:sym typeface="Canva Sans Bold"/>
              </a:rPr>
              <a:t>Test</a:t>
            </a:r>
          </a:p>
          <a:p>
            <a:pPr marL="647700" lvl="1" indent="-323850" algn="l">
              <a:lnSpc>
                <a:spcPts val="4200"/>
              </a:lnSpc>
              <a:buFont typeface="Arial"/>
              <a:buChar char="•"/>
            </a:pPr>
            <a:r>
              <a:rPr lang="en-US" sz="3000">
                <a:solidFill>
                  <a:srgbClr val="000000"/>
                </a:solidFill>
                <a:latin typeface="Canva Sans"/>
                <a:ea typeface="Canva Sans"/>
                <a:cs typeface="Canva Sans"/>
                <a:sym typeface="Canva Sans"/>
              </a:rPr>
              <a:t>Backend tests: npm test runs unit tests and integration tests (MongoDB + JWT).</a:t>
            </a:r>
          </a:p>
          <a:p>
            <a:pPr marL="647700" lvl="1" indent="-323850" algn="l">
              <a:lnSpc>
                <a:spcPts val="4200"/>
              </a:lnSpc>
              <a:buFont typeface="Arial"/>
              <a:buChar char="•"/>
            </a:pPr>
            <a:r>
              <a:rPr lang="en-US" sz="3000">
                <a:solidFill>
                  <a:srgbClr val="000000"/>
                </a:solidFill>
                <a:latin typeface="Canva Sans"/>
                <a:ea typeface="Canva Sans"/>
                <a:cs typeface="Canva Sans"/>
                <a:sym typeface="Canva Sans"/>
              </a:rPr>
              <a:t>Frontend tests: Run E2E tests with dev server (http://127.0.0.1:5173).</a:t>
            </a:r>
          </a:p>
          <a:p>
            <a:pPr marL="647700" lvl="1" indent="-323850" algn="l">
              <a:lnSpc>
                <a:spcPts val="4200"/>
              </a:lnSpc>
              <a:buFont typeface="Arial"/>
              <a:buChar char="•"/>
            </a:pPr>
            <a:r>
              <a:rPr lang="en-US" sz="3000">
                <a:solidFill>
                  <a:srgbClr val="000000"/>
                </a:solidFill>
                <a:latin typeface="Canva Sans"/>
                <a:ea typeface="Canva Sans"/>
                <a:cs typeface="Canva Sans"/>
                <a:sym typeface="Canva Sans"/>
              </a:rPr>
              <a:t>Both sides checked automatically for errors.</a:t>
            </a:r>
          </a:p>
          <a:p>
            <a:pPr algn="l">
              <a:lnSpc>
                <a:spcPts val="4200"/>
              </a:lnSpc>
            </a:pPr>
            <a:r>
              <a:rPr lang="en-US" sz="3000" b="1">
                <a:solidFill>
                  <a:srgbClr val="000000"/>
                </a:solidFill>
                <a:latin typeface="Canva Sans Bold"/>
                <a:ea typeface="Canva Sans Bold"/>
                <a:cs typeface="Canva Sans Bold"/>
                <a:sym typeface="Canva Sans Bold"/>
              </a:rPr>
              <a:t>Analysis</a:t>
            </a:r>
          </a:p>
          <a:p>
            <a:pPr marL="647700" lvl="1" indent="-323850" algn="l">
              <a:lnSpc>
                <a:spcPts val="4200"/>
              </a:lnSpc>
              <a:buFont typeface="Arial"/>
              <a:buChar char="•"/>
            </a:pPr>
            <a:r>
              <a:rPr lang="en-US" sz="3000">
                <a:solidFill>
                  <a:srgbClr val="000000"/>
                </a:solidFill>
                <a:latin typeface="Canva Sans"/>
                <a:ea typeface="Canva Sans"/>
                <a:cs typeface="Canva Sans"/>
                <a:sym typeface="Canva Sans"/>
              </a:rPr>
              <a:t>SonarCloud scan for backend and frontend → checks code quality and coverage.</a:t>
            </a:r>
          </a:p>
          <a:p>
            <a:pPr marL="647700" lvl="1" indent="-323850" algn="l">
              <a:lnSpc>
                <a:spcPts val="4200"/>
              </a:lnSpc>
              <a:buFont typeface="Arial"/>
              <a:buChar char="•"/>
            </a:pPr>
            <a:r>
              <a:rPr lang="en-US" sz="3000">
                <a:solidFill>
                  <a:srgbClr val="000000"/>
                </a:solidFill>
                <a:latin typeface="Canva Sans"/>
                <a:ea typeface="Canva Sans"/>
                <a:cs typeface="Canva Sans"/>
                <a:sym typeface="Canva Sans"/>
              </a:rPr>
              <a:t>Pipeline fails if build breaks, tests fail, or code quality is too low.</a:t>
            </a:r>
          </a:p>
          <a:p>
            <a:pPr marL="647700" lvl="1" indent="-323850" algn="l">
              <a:lnSpc>
                <a:spcPts val="4200"/>
              </a:lnSpc>
              <a:buFont typeface="Arial"/>
              <a:buChar char="•"/>
            </a:pPr>
            <a:r>
              <a:rPr lang="en-US" sz="3000">
                <a:solidFill>
                  <a:srgbClr val="000000"/>
                </a:solidFill>
                <a:latin typeface="Canva Sans"/>
                <a:ea typeface="Canva Sans"/>
                <a:cs typeface="Canva Sans"/>
                <a:sym typeface="Canva Sans"/>
              </a:rPr>
              <a:t>Gives quick feedback so issues can be fixed early.</a:t>
            </a:r>
          </a:p>
          <a:p>
            <a:pPr algn="l">
              <a:lnSpc>
                <a:spcPts val="4200"/>
              </a:lnSpc>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0" y="-4299681"/>
            <a:ext cx="18288000" cy="7429757"/>
            <a:chOff x="0" y="0"/>
            <a:chExt cx="4816593" cy="1956808"/>
          </a:xfrm>
        </p:grpSpPr>
        <p:sp>
          <p:nvSpPr>
            <p:cNvPr id="3" name="Freeform 3"/>
            <p:cNvSpPr/>
            <p:nvPr/>
          </p:nvSpPr>
          <p:spPr>
            <a:xfrm>
              <a:off x="0" y="0"/>
              <a:ext cx="4816592" cy="1956808"/>
            </a:xfrm>
            <a:custGeom>
              <a:avLst/>
              <a:gdLst/>
              <a:ahLst/>
              <a:cxnLst/>
              <a:rect l="l" t="t" r="r" b="b"/>
              <a:pathLst>
                <a:path w="4816592" h="1956808">
                  <a:moveTo>
                    <a:pt x="42333" y="0"/>
                  </a:moveTo>
                  <a:lnTo>
                    <a:pt x="4774259" y="0"/>
                  </a:lnTo>
                  <a:cubicBezTo>
                    <a:pt x="4785487" y="0"/>
                    <a:pt x="4796254" y="4460"/>
                    <a:pt x="4804193" y="12399"/>
                  </a:cubicBezTo>
                  <a:cubicBezTo>
                    <a:pt x="4812132" y="20338"/>
                    <a:pt x="4816592" y="31106"/>
                    <a:pt x="4816592" y="42333"/>
                  </a:cubicBezTo>
                  <a:lnTo>
                    <a:pt x="4816592" y="1914475"/>
                  </a:lnTo>
                  <a:cubicBezTo>
                    <a:pt x="4816592" y="1925703"/>
                    <a:pt x="4812132" y="1936470"/>
                    <a:pt x="4804193" y="1944409"/>
                  </a:cubicBezTo>
                  <a:cubicBezTo>
                    <a:pt x="4796254" y="1952348"/>
                    <a:pt x="4785487" y="1956808"/>
                    <a:pt x="4774259" y="1956808"/>
                  </a:cubicBezTo>
                  <a:lnTo>
                    <a:pt x="42333" y="1956808"/>
                  </a:lnTo>
                  <a:cubicBezTo>
                    <a:pt x="31106" y="1956808"/>
                    <a:pt x="20338" y="1952348"/>
                    <a:pt x="12399" y="1944409"/>
                  </a:cubicBezTo>
                  <a:cubicBezTo>
                    <a:pt x="4460" y="1936470"/>
                    <a:pt x="0" y="1925703"/>
                    <a:pt x="0" y="1914475"/>
                  </a:cubicBezTo>
                  <a:lnTo>
                    <a:pt x="0" y="42333"/>
                  </a:lnTo>
                  <a:cubicBezTo>
                    <a:pt x="0" y="31106"/>
                    <a:pt x="4460" y="20338"/>
                    <a:pt x="12399" y="12399"/>
                  </a:cubicBezTo>
                  <a:cubicBezTo>
                    <a:pt x="20338" y="4460"/>
                    <a:pt x="31106" y="0"/>
                    <a:pt x="42333" y="0"/>
                  </a:cubicBezTo>
                  <a:close/>
                </a:path>
              </a:pathLst>
            </a:custGeom>
            <a:solidFill>
              <a:srgbClr val="F8D133"/>
            </a:solidFill>
          </p:spPr>
          <p:txBody>
            <a:bodyPr/>
            <a:lstStyle/>
            <a:p>
              <a:endParaRPr lang="en-GB"/>
            </a:p>
          </p:txBody>
        </p:sp>
        <p:sp>
          <p:nvSpPr>
            <p:cNvPr id="4" name="TextBox 4"/>
            <p:cNvSpPr txBox="1"/>
            <p:nvPr/>
          </p:nvSpPr>
          <p:spPr>
            <a:xfrm>
              <a:off x="0" y="-19050"/>
              <a:ext cx="4816593" cy="1975858"/>
            </a:xfrm>
            <a:prstGeom prst="rect">
              <a:avLst/>
            </a:prstGeom>
          </p:spPr>
          <p:txBody>
            <a:bodyPr lIns="50800" tIns="50800" rIns="50800" bIns="50800" rtlCol="0" anchor="ctr"/>
            <a:lstStyle/>
            <a:p>
              <a:pPr algn="ctr">
                <a:lnSpc>
                  <a:spcPts val="2079"/>
                </a:lnSpc>
              </a:pPr>
              <a:endParaRPr/>
            </a:p>
          </p:txBody>
        </p:sp>
      </p:grpSp>
      <p:sp>
        <p:nvSpPr>
          <p:cNvPr id="5" name="Freeform 5"/>
          <p:cNvSpPr/>
          <p:nvPr/>
        </p:nvSpPr>
        <p:spPr>
          <a:xfrm>
            <a:off x="3493371" y="3566958"/>
            <a:ext cx="11301259" cy="6356958"/>
          </a:xfrm>
          <a:custGeom>
            <a:avLst/>
            <a:gdLst/>
            <a:ahLst/>
            <a:cxnLst/>
            <a:rect l="l" t="t" r="r" b="b"/>
            <a:pathLst>
              <a:path w="11301259" h="6356958">
                <a:moveTo>
                  <a:pt x="0" y="0"/>
                </a:moveTo>
                <a:lnTo>
                  <a:pt x="11301258" y="0"/>
                </a:lnTo>
                <a:lnTo>
                  <a:pt x="11301258" y="6356958"/>
                </a:lnTo>
                <a:lnTo>
                  <a:pt x="0" y="6356958"/>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1430784" y="809625"/>
            <a:ext cx="15828516" cy="1362064"/>
          </a:xfrm>
          <a:prstGeom prst="rect">
            <a:avLst/>
          </a:prstGeom>
        </p:spPr>
        <p:txBody>
          <a:bodyPr lIns="0" tIns="0" rIns="0" bIns="0" rtlCol="0" anchor="t">
            <a:spAutoFit/>
          </a:bodyPr>
          <a:lstStyle/>
          <a:p>
            <a:pPr algn="r">
              <a:lnSpc>
                <a:spcPts val="10500"/>
              </a:lnSpc>
            </a:pPr>
            <a:r>
              <a:rPr lang="en-US" sz="7500" b="1">
                <a:solidFill>
                  <a:srgbClr val="000000"/>
                </a:solidFill>
                <a:latin typeface="Poppins Bold"/>
                <a:ea typeface="Poppins Bold"/>
                <a:cs typeface="Poppins Bold"/>
                <a:sym typeface="Poppins Bold"/>
              </a:rPr>
              <a:t>Pipeline Success Evidence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0" y="3600450"/>
            <a:ext cx="18288000" cy="7429757"/>
            <a:chOff x="0" y="0"/>
            <a:chExt cx="4816593" cy="1956808"/>
          </a:xfrm>
        </p:grpSpPr>
        <p:sp>
          <p:nvSpPr>
            <p:cNvPr id="3" name="Freeform 3"/>
            <p:cNvSpPr/>
            <p:nvPr/>
          </p:nvSpPr>
          <p:spPr>
            <a:xfrm>
              <a:off x="0" y="0"/>
              <a:ext cx="4816592" cy="1956808"/>
            </a:xfrm>
            <a:custGeom>
              <a:avLst/>
              <a:gdLst/>
              <a:ahLst/>
              <a:cxnLst/>
              <a:rect l="l" t="t" r="r" b="b"/>
              <a:pathLst>
                <a:path w="4816592" h="1956808">
                  <a:moveTo>
                    <a:pt x="42333" y="0"/>
                  </a:moveTo>
                  <a:lnTo>
                    <a:pt x="4774259" y="0"/>
                  </a:lnTo>
                  <a:cubicBezTo>
                    <a:pt x="4785487" y="0"/>
                    <a:pt x="4796254" y="4460"/>
                    <a:pt x="4804193" y="12399"/>
                  </a:cubicBezTo>
                  <a:cubicBezTo>
                    <a:pt x="4812132" y="20338"/>
                    <a:pt x="4816592" y="31106"/>
                    <a:pt x="4816592" y="42333"/>
                  </a:cubicBezTo>
                  <a:lnTo>
                    <a:pt x="4816592" y="1914475"/>
                  </a:lnTo>
                  <a:cubicBezTo>
                    <a:pt x="4816592" y="1925703"/>
                    <a:pt x="4812132" y="1936470"/>
                    <a:pt x="4804193" y="1944409"/>
                  </a:cubicBezTo>
                  <a:cubicBezTo>
                    <a:pt x="4796254" y="1952348"/>
                    <a:pt x="4785487" y="1956808"/>
                    <a:pt x="4774259" y="1956808"/>
                  </a:cubicBezTo>
                  <a:lnTo>
                    <a:pt x="42333" y="1956808"/>
                  </a:lnTo>
                  <a:cubicBezTo>
                    <a:pt x="31106" y="1956808"/>
                    <a:pt x="20338" y="1952348"/>
                    <a:pt x="12399" y="1944409"/>
                  </a:cubicBezTo>
                  <a:cubicBezTo>
                    <a:pt x="4460" y="1936470"/>
                    <a:pt x="0" y="1925703"/>
                    <a:pt x="0" y="1914475"/>
                  </a:cubicBezTo>
                  <a:lnTo>
                    <a:pt x="0" y="42333"/>
                  </a:lnTo>
                  <a:cubicBezTo>
                    <a:pt x="0" y="31106"/>
                    <a:pt x="4460" y="20338"/>
                    <a:pt x="12399" y="12399"/>
                  </a:cubicBezTo>
                  <a:cubicBezTo>
                    <a:pt x="20338" y="4460"/>
                    <a:pt x="31106" y="0"/>
                    <a:pt x="42333" y="0"/>
                  </a:cubicBezTo>
                  <a:close/>
                </a:path>
              </a:pathLst>
            </a:custGeom>
            <a:solidFill>
              <a:srgbClr val="F8D133"/>
            </a:solidFill>
          </p:spPr>
          <p:txBody>
            <a:bodyPr/>
            <a:lstStyle/>
            <a:p>
              <a:endParaRPr lang="en-GB"/>
            </a:p>
          </p:txBody>
        </p:sp>
        <p:sp>
          <p:nvSpPr>
            <p:cNvPr id="4" name="TextBox 4"/>
            <p:cNvSpPr txBox="1"/>
            <p:nvPr/>
          </p:nvSpPr>
          <p:spPr>
            <a:xfrm>
              <a:off x="0" y="-19050"/>
              <a:ext cx="4816593" cy="1975858"/>
            </a:xfrm>
            <a:prstGeom prst="rect">
              <a:avLst/>
            </a:prstGeom>
          </p:spPr>
          <p:txBody>
            <a:bodyPr lIns="50800" tIns="50800" rIns="50800" bIns="50800" rtlCol="0" anchor="ctr"/>
            <a:lstStyle/>
            <a:p>
              <a:pPr algn="ctr">
                <a:lnSpc>
                  <a:spcPts val="2079"/>
                </a:lnSpc>
              </a:pPr>
              <a:endParaRPr/>
            </a:p>
          </p:txBody>
        </p:sp>
      </p:grpSp>
      <p:sp>
        <p:nvSpPr>
          <p:cNvPr id="5" name="TextBox 5"/>
          <p:cNvSpPr txBox="1"/>
          <p:nvPr/>
        </p:nvSpPr>
        <p:spPr>
          <a:xfrm>
            <a:off x="8595243" y="544744"/>
            <a:ext cx="8664057" cy="2322347"/>
          </a:xfrm>
          <a:prstGeom prst="rect">
            <a:avLst/>
          </a:prstGeom>
        </p:spPr>
        <p:txBody>
          <a:bodyPr lIns="0" tIns="0" rIns="0" bIns="0" rtlCol="0" anchor="t">
            <a:spAutoFit/>
          </a:bodyPr>
          <a:lstStyle/>
          <a:p>
            <a:pPr algn="r">
              <a:lnSpc>
                <a:spcPts val="17946"/>
              </a:lnSpc>
            </a:pPr>
            <a:r>
              <a:rPr lang="en-US" sz="12819" b="1">
                <a:solidFill>
                  <a:srgbClr val="000000"/>
                </a:solidFill>
                <a:latin typeface="Poppins Bold"/>
                <a:ea typeface="Poppins Bold"/>
                <a:cs typeface="Poppins Bold"/>
                <a:sym typeface="Poppins Bold"/>
              </a:rPr>
              <a:t>AGENDA</a:t>
            </a:r>
          </a:p>
        </p:txBody>
      </p:sp>
      <p:sp>
        <p:nvSpPr>
          <p:cNvPr id="6" name="TextBox 6"/>
          <p:cNvSpPr txBox="1"/>
          <p:nvPr/>
        </p:nvSpPr>
        <p:spPr>
          <a:xfrm>
            <a:off x="1190090" y="4791058"/>
            <a:ext cx="4188035" cy="585025"/>
          </a:xfrm>
          <a:prstGeom prst="rect">
            <a:avLst/>
          </a:prstGeom>
        </p:spPr>
        <p:txBody>
          <a:bodyPr lIns="0" tIns="0" rIns="0" bIns="0" rtlCol="0" anchor="t">
            <a:spAutoFit/>
          </a:bodyPr>
          <a:lstStyle/>
          <a:p>
            <a:pPr algn="ctr">
              <a:lnSpc>
                <a:spcPts val="4504"/>
              </a:lnSpc>
            </a:pPr>
            <a:r>
              <a:rPr lang="en-US" sz="3217">
                <a:solidFill>
                  <a:srgbClr val="000000"/>
                </a:solidFill>
                <a:latin typeface="Poppins"/>
                <a:ea typeface="Poppins"/>
                <a:cs typeface="Poppins"/>
                <a:sym typeface="Poppins"/>
              </a:rPr>
              <a:t>Project Overview</a:t>
            </a:r>
          </a:p>
        </p:txBody>
      </p:sp>
      <p:sp>
        <p:nvSpPr>
          <p:cNvPr id="7" name="TextBox 7"/>
          <p:cNvSpPr txBox="1"/>
          <p:nvPr/>
        </p:nvSpPr>
        <p:spPr>
          <a:xfrm>
            <a:off x="2922610" y="4010010"/>
            <a:ext cx="722994" cy="842571"/>
          </a:xfrm>
          <a:prstGeom prst="rect">
            <a:avLst/>
          </a:prstGeom>
        </p:spPr>
        <p:txBody>
          <a:bodyPr lIns="0" tIns="0" rIns="0" bIns="0" rtlCol="0" anchor="t">
            <a:spAutoFit/>
          </a:bodyPr>
          <a:lstStyle/>
          <a:p>
            <a:pPr algn="ctr">
              <a:lnSpc>
                <a:spcPts val="6580"/>
              </a:lnSpc>
            </a:pPr>
            <a:r>
              <a:rPr lang="en-US" sz="4700" b="1">
                <a:solidFill>
                  <a:srgbClr val="000000"/>
                </a:solidFill>
                <a:latin typeface="Poppins Bold"/>
                <a:ea typeface="Poppins Bold"/>
                <a:cs typeface="Poppins Bold"/>
                <a:sym typeface="Poppins Bold"/>
              </a:rPr>
              <a:t>01</a:t>
            </a:r>
          </a:p>
        </p:txBody>
      </p:sp>
      <p:sp>
        <p:nvSpPr>
          <p:cNvPr id="8" name="TextBox 8"/>
          <p:cNvSpPr txBox="1"/>
          <p:nvPr/>
        </p:nvSpPr>
        <p:spPr>
          <a:xfrm>
            <a:off x="2804734" y="5727323"/>
            <a:ext cx="958747" cy="842571"/>
          </a:xfrm>
          <a:prstGeom prst="rect">
            <a:avLst/>
          </a:prstGeom>
        </p:spPr>
        <p:txBody>
          <a:bodyPr lIns="0" tIns="0" rIns="0" bIns="0" rtlCol="0" anchor="t">
            <a:spAutoFit/>
          </a:bodyPr>
          <a:lstStyle/>
          <a:p>
            <a:pPr algn="ctr">
              <a:lnSpc>
                <a:spcPts val="6580"/>
              </a:lnSpc>
            </a:pPr>
            <a:r>
              <a:rPr lang="en-US" sz="4700" b="1">
                <a:solidFill>
                  <a:srgbClr val="000000"/>
                </a:solidFill>
                <a:latin typeface="Poppins Bold"/>
                <a:ea typeface="Poppins Bold"/>
                <a:cs typeface="Poppins Bold"/>
                <a:sym typeface="Poppins Bold"/>
              </a:rPr>
              <a:t>04</a:t>
            </a:r>
          </a:p>
        </p:txBody>
      </p:sp>
      <p:sp>
        <p:nvSpPr>
          <p:cNvPr id="9" name="TextBox 9"/>
          <p:cNvSpPr txBox="1"/>
          <p:nvPr/>
        </p:nvSpPr>
        <p:spPr>
          <a:xfrm>
            <a:off x="2836517" y="7569724"/>
            <a:ext cx="895180" cy="842571"/>
          </a:xfrm>
          <a:prstGeom prst="rect">
            <a:avLst/>
          </a:prstGeom>
        </p:spPr>
        <p:txBody>
          <a:bodyPr lIns="0" tIns="0" rIns="0" bIns="0" rtlCol="0" anchor="t">
            <a:spAutoFit/>
          </a:bodyPr>
          <a:lstStyle/>
          <a:p>
            <a:pPr algn="ctr">
              <a:lnSpc>
                <a:spcPts val="6580"/>
              </a:lnSpc>
            </a:pPr>
            <a:r>
              <a:rPr lang="en-US" sz="4700" b="1">
                <a:solidFill>
                  <a:srgbClr val="000000"/>
                </a:solidFill>
                <a:latin typeface="Poppins Bold"/>
                <a:ea typeface="Poppins Bold"/>
                <a:cs typeface="Poppins Bold"/>
                <a:sym typeface="Poppins Bold"/>
              </a:rPr>
              <a:t>07</a:t>
            </a:r>
          </a:p>
        </p:txBody>
      </p:sp>
      <p:sp>
        <p:nvSpPr>
          <p:cNvPr id="10" name="TextBox 10"/>
          <p:cNvSpPr txBox="1"/>
          <p:nvPr/>
        </p:nvSpPr>
        <p:spPr>
          <a:xfrm>
            <a:off x="8120087" y="4022314"/>
            <a:ext cx="950313" cy="842571"/>
          </a:xfrm>
          <a:prstGeom prst="rect">
            <a:avLst/>
          </a:prstGeom>
        </p:spPr>
        <p:txBody>
          <a:bodyPr lIns="0" tIns="0" rIns="0" bIns="0" rtlCol="0" anchor="t">
            <a:spAutoFit/>
          </a:bodyPr>
          <a:lstStyle/>
          <a:p>
            <a:pPr algn="ctr">
              <a:lnSpc>
                <a:spcPts val="6580"/>
              </a:lnSpc>
            </a:pPr>
            <a:r>
              <a:rPr lang="en-US" sz="4700" b="1">
                <a:solidFill>
                  <a:srgbClr val="000000"/>
                </a:solidFill>
                <a:latin typeface="Poppins Bold"/>
                <a:ea typeface="Poppins Bold"/>
                <a:cs typeface="Poppins Bold"/>
                <a:sym typeface="Poppins Bold"/>
              </a:rPr>
              <a:t>02</a:t>
            </a:r>
          </a:p>
        </p:txBody>
      </p:sp>
      <p:sp>
        <p:nvSpPr>
          <p:cNvPr id="11" name="TextBox 11"/>
          <p:cNvSpPr txBox="1"/>
          <p:nvPr/>
        </p:nvSpPr>
        <p:spPr>
          <a:xfrm>
            <a:off x="8099150" y="5739627"/>
            <a:ext cx="992187" cy="842571"/>
          </a:xfrm>
          <a:prstGeom prst="rect">
            <a:avLst/>
          </a:prstGeom>
        </p:spPr>
        <p:txBody>
          <a:bodyPr lIns="0" tIns="0" rIns="0" bIns="0" rtlCol="0" anchor="t">
            <a:spAutoFit/>
          </a:bodyPr>
          <a:lstStyle/>
          <a:p>
            <a:pPr algn="ctr">
              <a:lnSpc>
                <a:spcPts val="6580"/>
              </a:lnSpc>
            </a:pPr>
            <a:r>
              <a:rPr lang="en-US" sz="4700" b="1">
                <a:solidFill>
                  <a:srgbClr val="000000"/>
                </a:solidFill>
                <a:latin typeface="Poppins Bold"/>
                <a:ea typeface="Poppins Bold"/>
                <a:cs typeface="Poppins Bold"/>
                <a:sym typeface="Poppins Bold"/>
              </a:rPr>
              <a:t>05</a:t>
            </a:r>
          </a:p>
        </p:txBody>
      </p:sp>
      <p:sp>
        <p:nvSpPr>
          <p:cNvPr id="12" name="TextBox 12"/>
          <p:cNvSpPr txBox="1"/>
          <p:nvPr/>
        </p:nvSpPr>
        <p:spPr>
          <a:xfrm>
            <a:off x="8097872" y="7582028"/>
            <a:ext cx="994744" cy="842571"/>
          </a:xfrm>
          <a:prstGeom prst="rect">
            <a:avLst/>
          </a:prstGeom>
        </p:spPr>
        <p:txBody>
          <a:bodyPr lIns="0" tIns="0" rIns="0" bIns="0" rtlCol="0" anchor="t">
            <a:spAutoFit/>
          </a:bodyPr>
          <a:lstStyle/>
          <a:p>
            <a:pPr algn="ctr">
              <a:lnSpc>
                <a:spcPts val="6580"/>
              </a:lnSpc>
            </a:pPr>
            <a:r>
              <a:rPr lang="en-US" sz="4700" b="1">
                <a:solidFill>
                  <a:srgbClr val="000000"/>
                </a:solidFill>
                <a:latin typeface="Poppins Bold"/>
                <a:ea typeface="Poppins Bold"/>
                <a:cs typeface="Poppins Bold"/>
                <a:sym typeface="Poppins Bold"/>
              </a:rPr>
              <a:t>08</a:t>
            </a:r>
          </a:p>
        </p:txBody>
      </p:sp>
      <p:sp>
        <p:nvSpPr>
          <p:cNvPr id="13" name="TextBox 13"/>
          <p:cNvSpPr txBox="1"/>
          <p:nvPr/>
        </p:nvSpPr>
        <p:spPr>
          <a:xfrm>
            <a:off x="13961754" y="4022314"/>
            <a:ext cx="875605" cy="842571"/>
          </a:xfrm>
          <a:prstGeom prst="rect">
            <a:avLst/>
          </a:prstGeom>
        </p:spPr>
        <p:txBody>
          <a:bodyPr lIns="0" tIns="0" rIns="0" bIns="0" rtlCol="0" anchor="t">
            <a:spAutoFit/>
          </a:bodyPr>
          <a:lstStyle/>
          <a:p>
            <a:pPr algn="ctr">
              <a:lnSpc>
                <a:spcPts val="6580"/>
              </a:lnSpc>
            </a:pPr>
            <a:r>
              <a:rPr lang="en-US" sz="4700" b="1">
                <a:solidFill>
                  <a:srgbClr val="000000"/>
                </a:solidFill>
                <a:latin typeface="Poppins Bold"/>
                <a:ea typeface="Poppins Bold"/>
                <a:cs typeface="Poppins Bold"/>
                <a:sym typeface="Poppins Bold"/>
              </a:rPr>
              <a:t>03</a:t>
            </a:r>
          </a:p>
        </p:txBody>
      </p:sp>
      <p:sp>
        <p:nvSpPr>
          <p:cNvPr id="14" name="TextBox 14"/>
          <p:cNvSpPr txBox="1"/>
          <p:nvPr/>
        </p:nvSpPr>
        <p:spPr>
          <a:xfrm>
            <a:off x="13945308" y="5739627"/>
            <a:ext cx="908498" cy="842571"/>
          </a:xfrm>
          <a:prstGeom prst="rect">
            <a:avLst/>
          </a:prstGeom>
        </p:spPr>
        <p:txBody>
          <a:bodyPr lIns="0" tIns="0" rIns="0" bIns="0" rtlCol="0" anchor="t">
            <a:spAutoFit/>
          </a:bodyPr>
          <a:lstStyle/>
          <a:p>
            <a:pPr algn="ctr">
              <a:lnSpc>
                <a:spcPts val="6580"/>
              </a:lnSpc>
            </a:pPr>
            <a:r>
              <a:rPr lang="en-US" sz="4700" b="1">
                <a:solidFill>
                  <a:srgbClr val="000000"/>
                </a:solidFill>
                <a:latin typeface="Poppins Bold"/>
                <a:ea typeface="Poppins Bold"/>
                <a:cs typeface="Poppins Bold"/>
                <a:sym typeface="Poppins Bold"/>
              </a:rPr>
              <a:t>06</a:t>
            </a:r>
          </a:p>
        </p:txBody>
      </p:sp>
      <p:sp>
        <p:nvSpPr>
          <p:cNvPr id="15" name="TextBox 15"/>
          <p:cNvSpPr txBox="1"/>
          <p:nvPr/>
        </p:nvSpPr>
        <p:spPr>
          <a:xfrm>
            <a:off x="13947054" y="7582028"/>
            <a:ext cx="905005" cy="842571"/>
          </a:xfrm>
          <a:prstGeom prst="rect">
            <a:avLst/>
          </a:prstGeom>
        </p:spPr>
        <p:txBody>
          <a:bodyPr lIns="0" tIns="0" rIns="0" bIns="0" rtlCol="0" anchor="t">
            <a:spAutoFit/>
          </a:bodyPr>
          <a:lstStyle/>
          <a:p>
            <a:pPr algn="ctr">
              <a:lnSpc>
                <a:spcPts val="6580"/>
              </a:lnSpc>
            </a:pPr>
            <a:r>
              <a:rPr lang="en-US" sz="4700" b="1">
                <a:solidFill>
                  <a:srgbClr val="000000"/>
                </a:solidFill>
                <a:latin typeface="Poppins Bold"/>
                <a:ea typeface="Poppins Bold"/>
                <a:cs typeface="Poppins Bold"/>
                <a:sym typeface="Poppins Bold"/>
              </a:rPr>
              <a:t>09</a:t>
            </a:r>
          </a:p>
        </p:txBody>
      </p:sp>
      <p:sp>
        <p:nvSpPr>
          <p:cNvPr id="16" name="TextBox 16"/>
          <p:cNvSpPr txBox="1"/>
          <p:nvPr/>
        </p:nvSpPr>
        <p:spPr>
          <a:xfrm>
            <a:off x="411620" y="6609723"/>
            <a:ext cx="5744975" cy="585025"/>
          </a:xfrm>
          <a:prstGeom prst="rect">
            <a:avLst/>
          </a:prstGeom>
        </p:spPr>
        <p:txBody>
          <a:bodyPr lIns="0" tIns="0" rIns="0" bIns="0" rtlCol="0" anchor="t">
            <a:spAutoFit/>
          </a:bodyPr>
          <a:lstStyle/>
          <a:p>
            <a:pPr algn="ctr">
              <a:lnSpc>
                <a:spcPts val="4504"/>
              </a:lnSpc>
            </a:pPr>
            <a:r>
              <a:rPr lang="en-US" sz="3217">
                <a:solidFill>
                  <a:srgbClr val="000000"/>
                </a:solidFill>
                <a:latin typeface="Poppins"/>
                <a:ea typeface="Poppins"/>
                <a:cs typeface="Poppins"/>
                <a:sym typeface="Poppins"/>
              </a:rPr>
              <a:t>Test Automation Summary</a:t>
            </a:r>
          </a:p>
        </p:txBody>
      </p:sp>
      <p:sp>
        <p:nvSpPr>
          <p:cNvPr id="17" name="TextBox 17"/>
          <p:cNvSpPr txBox="1"/>
          <p:nvPr/>
        </p:nvSpPr>
        <p:spPr>
          <a:xfrm>
            <a:off x="605753" y="8416084"/>
            <a:ext cx="5356708" cy="585025"/>
          </a:xfrm>
          <a:prstGeom prst="rect">
            <a:avLst/>
          </a:prstGeom>
        </p:spPr>
        <p:txBody>
          <a:bodyPr lIns="0" tIns="0" rIns="0" bIns="0" rtlCol="0" anchor="t">
            <a:spAutoFit/>
          </a:bodyPr>
          <a:lstStyle/>
          <a:p>
            <a:pPr algn="ctr">
              <a:lnSpc>
                <a:spcPts val="4504"/>
              </a:lnSpc>
            </a:pPr>
            <a:r>
              <a:rPr lang="en-US" sz="3217">
                <a:solidFill>
                  <a:srgbClr val="000000"/>
                </a:solidFill>
                <a:latin typeface="Poppins"/>
                <a:ea typeface="Poppins"/>
                <a:cs typeface="Poppins"/>
                <a:sym typeface="Poppins"/>
              </a:rPr>
              <a:t>Security Testing</a:t>
            </a:r>
          </a:p>
        </p:txBody>
      </p:sp>
      <p:sp>
        <p:nvSpPr>
          <p:cNvPr id="18" name="TextBox 18"/>
          <p:cNvSpPr txBox="1"/>
          <p:nvPr/>
        </p:nvSpPr>
        <p:spPr>
          <a:xfrm>
            <a:off x="5810091" y="4803363"/>
            <a:ext cx="5570306" cy="585025"/>
          </a:xfrm>
          <a:prstGeom prst="rect">
            <a:avLst/>
          </a:prstGeom>
        </p:spPr>
        <p:txBody>
          <a:bodyPr lIns="0" tIns="0" rIns="0" bIns="0" rtlCol="0" anchor="t">
            <a:spAutoFit/>
          </a:bodyPr>
          <a:lstStyle/>
          <a:p>
            <a:pPr algn="ctr">
              <a:lnSpc>
                <a:spcPts val="4504"/>
              </a:lnSpc>
            </a:pPr>
            <a:r>
              <a:rPr lang="en-US" sz="3217">
                <a:solidFill>
                  <a:srgbClr val="000000"/>
                </a:solidFill>
                <a:latin typeface="Poppins"/>
                <a:ea typeface="Poppins"/>
                <a:cs typeface="Poppins"/>
                <a:sym typeface="Poppins"/>
              </a:rPr>
              <a:t>TDD Approach</a:t>
            </a:r>
          </a:p>
        </p:txBody>
      </p:sp>
      <p:sp>
        <p:nvSpPr>
          <p:cNvPr id="19" name="TextBox 19"/>
          <p:cNvSpPr txBox="1"/>
          <p:nvPr/>
        </p:nvSpPr>
        <p:spPr>
          <a:xfrm>
            <a:off x="6994737" y="6645764"/>
            <a:ext cx="3201013" cy="585025"/>
          </a:xfrm>
          <a:prstGeom prst="rect">
            <a:avLst/>
          </a:prstGeom>
        </p:spPr>
        <p:txBody>
          <a:bodyPr lIns="0" tIns="0" rIns="0" bIns="0" rtlCol="0" anchor="t">
            <a:spAutoFit/>
          </a:bodyPr>
          <a:lstStyle/>
          <a:p>
            <a:pPr algn="ctr">
              <a:lnSpc>
                <a:spcPts val="4504"/>
              </a:lnSpc>
            </a:pPr>
            <a:r>
              <a:rPr lang="en-US" sz="3217">
                <a:solidFill>
                  <a:srgbClr val="000000"/>
                </a:solidFill>
                <a:latin typeface="Poppins"/>
                <a:ea typeface="Poppins"/>
                <a:cs typeface="Poppins"/>
                <a:sym typeface="Poppins"/>
              </a:rPr>
              <a:t>CI/CD Pipeline</a:t>
            </a:r>
          </a:p>
        </p:txBody>
      </p:sp>
      <p:sp>
        <p:nvSpPr>
          <p:cNvPr id="20" name="TextBox 20"/>
          <p:cNvSpPr txBox="1"/>
          <p:nvPr/>
        </p:nvSpPr>
        <p:spPr>
          <a:xfrm>
            <a:off x="6509902" y="8358934"/>
            <a:ext cx="4170684" cy="585025"/>
          </a:xfrm>
          <a:prstGeom prst="rect">
            <a:avLst/>
          </a:prstGeom>
        </p:spPr>
        <p:txBody>
          <a:bodyPr lIns="0" tIns="0" rIns="0" bIns="0" rtlCol="0" anchor="t">
            <a:spAutoFit/>
          </a:bodyPr>
          <a:lstStyle/>
          <a:p>
            <a:pPr algn="ctr">
              <a:lnSpc>
                <a:spcPts val="4504"/>
              </a:lnSpc>
            </a:pPr>
            <a:r>
              <a:rPr lang="en-US" sz="3217">
                <a:solidFill>
                  <a:srgbClr val="000000"/>
                </a:solidFill>
                <a:latin typeface="Poppins"/>
                <a:ea typeface="Poppins"/>
                <a:cs typeface="Poppins"/>
                <a:sym typeface="Poppins"/>
              </a:rPr>
              <a:t>Defect Tracking</a:t>
            </a:r>
          </a:p>
        </p:txBody>
      </p:sp>
      <p:sp>
        <p:nvSpPr>
          <p:cNvPr id="21" name="TextBox 21"/>
          <p:cNvSpPr txBox="1"/>
          <p:nvPr/>
        </p:nvSpPr>
        <p:spPr>
          <a:xfrm>
            <a:off x="11414940" y="4803363"/>
            <a:ext cx="5969234" cy="585025"/>
          </a:xfrm>
          <a:prstGeom prst="rect">
            <a:avLst/>
          </a:prstGeom>
        </p:spPr>
        <p:txBody>
          <a:bodyPr lIns="0" tIns="0" rIns="0" bIns="0" rtlCol="0" anchor="t">
            <a:spAutoFit/>
          </a:bodyPr>
          <a:lstStyle/>
          <a:p>
            <a:pPr algn="ctr">
              <a:lnSpc>
                <a:spcPts val="4504"/>
              </a:lnSpc>
            </a:pPr>
            <a:r>
              <a:rPr lang="en-US" sz="3217">
                <a:solidFill>
                  <a:srgbClr val="000000"/>
                </a:solidFill>
                <a:latin typeface="Poppins"/>
                <a:ea typeface="Poppins"/>
                <a:cs typeface="Poppins"/>
                <a:sym typeface="Poppins"/>
              </a:rPr>
              <a:t>BDD Approach</a:t>
            </a:r>
          </a:p>
        </p:txBody>
      </p:sp>
      <p:sp>
        <p:nvSpPr>
          <p:cNvPr id="22" name="TextBox 22"/>
          <p:cNvSpPr txBox="1"/>
          <p:nvPr/>
        </p:nvSpPr>
        <p:spPr>
          <a:xfrm>
            <a:off x="12151421" y="6645764"/>
            <a:ext cx="4496272" cy="585025"/>
          </a:xfrm>
          <a:prstGeom prst="rect">
            <a:avLst/>
          </a:prstGeom>
        </p:spPr>
        <p:txBody>
          <a:bodyPr lIns="0" tIns="0" rIns="0" bIns="0" rtlCol="0" anchor="t">
            <a:spAutoFit/>
          </a:bodyPr>
          <a:lstStyle/>
          <a:p>
            <a:pPr algn="ctr">
              <a:lnSpc>
                <a:spcPts val="4504"/>
              </a:lnSpc>
            </a:pPr>
            <a:r>
              <a:rPr lang="en-US" sz="3217">
                <a:solidFill>
                  <a:srgbClr val="000000"/>
                </a:solidFill>
                <a:latin typeface="Poppins"/>
                <a:ea typeface="Poppins"/>
                <a:cs typeface="Poppins"/>
                <a:sym typeface="Poppins"/>
              </a:rPr>
              <a:t>Performance Testing</a:t>
            </a:r>
          </a:p>
        </p:txBody>
      </p:sp>
      <p:sp>
        <p:nvSpPr>
          <p:cNvPr id="23" name="TextBox 23"/>
          <p:cNvSpPr txBox="1"/>
          <p:nvPr/>
        </p:nvSpPr>
        <p:spPr>
          <a:xfrm>
            <a:off x="11223510" y="8358934"/>
            <a:ext cx="6352093" cy="585025"/>
          </a:xfrm>
          <a:prstGeom prst="rect">
            <a:avLst/>
          </a:prstGeom>
        </p:spPr>
        <p:txBody>
          <a:bodyPr lIns="0" tIns="0" rIns="0" bIns="0" rtlCol="0" anchor="t">
            <a:spAutoFit/>
          </a:bodyPr>
          <a:lstStyle/>
          <a:p>
            <a:pPr algn="ctr">
              <a:lnSpc>
                <a:spcPts val="4504"/>
              </a:lnSpc>
            </a:pPr>
            <a:r>
              <a:rPr lang="en-US" sz="3217">
                <a:solidFill>
                  <a:srgbClr val="000000"/>
                </a:solidFill>
                <a:latin typeface="Poppins"/>
                <a:ea typeface="Poppins"/>
                <a:cs typeface="Poppins"/>
                <a:sym typeface="Poppins"/>
              </a:rPr>
              <a:t>Software Quality Metrics </a:t>
            </a:r>
          </a:p>
        </p:txBody>
      </p:sp>
      <p:grpSp>
        <p:nvGrpSpPr>
          <p:cNvPr id="24" name="Group 24"/>
          <p:cNvGrpSpPr/>
          <p:nvPr/>
        </p:nvGrpSpPr>
        <p:grpSpPr>
          <a:xfrm>
            <a:off x="3109355" y="-1882119"/>
            <a:ext cx="3764238" cy="376423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26" name="TextBox 26"/>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27" name="Freeform 27"/>
          <p:cNvSpPr/>
          <p:nvPr/>
        </p:nvSpPr>
        <p:spPr>
          <a:xfrm>
            <a:off x="-723273" y="-2076534"/>
            <a:ext cx="5242367" cy="5242367"/>
          </a:xfrm>
          <a:custGeom>
            <a:avLst/>
            <a:gdLst/>
            <a:ahLst/>
            <a:cxnLst/>
            <a:rect l="l" t="t" r="r" b="b"/>
            <a:pathLst>
              <a:path w="5242367" h="5242367">
                <a:moveTo>
                  <a:pt x="0" y="0"/>
                </a:moveTo>
                <a:lnTo>
                  <a:pt x="5242368" y="0"/>
                </a:lnTo>
                <a:lnTo>
                  <a:pt x="5242368" y="5242367"/>
                </a:lnTo>
                <a:lnTo>
                  <a:pt x="0" y="5242367"/>
                </a:lnTo>
                <a:lnTo>
                  <a:pt x="0" y="0"/>
                </a:lnTo>
                <a:close/>
              </a:path>
            </a:pathLst>
          </a:custGeom>
          <a:blipFill>
            <a:blip r:embed="rId2"/>
            <a:stretch>
              <a:fillRect/>
            </a:stretch>
          </a:blipFill>
        </p:spPr>
        <p:txBody>
          <a:bodyPr/>
          <a:lstStyle/>
          <a:p>
            <a:endParaRPr lang="en-GB"/>
          </a:p>
        </p:txBody>
      </p:sp>
      <p:sp>
        <p:nvSpPr>
          <p:cNvPr id="28" name="Freeform 28"/>
          <p:cNvSpPr/>
          <p:nvPr/>
        </p:nvSpPr>
        <p:spPr>
          <a:xfrm>
            <a:off x="3982800" y="2176003"/>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rot="-2599839">
            <a:off x="14706993" y="9036773"/>
            <a:ext cx="1413187" cy="141318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5" name="Freeform 5"/>
          <p:cNvSpPr/>
          <p:nvPr/>
        </p:nvSpPr>
        <p:spPr>
          <a:xfrm>
            <a:off x="3111685" y="-568841"/>
            <a:ext cx="2667351" cy="2667351"/>
          </a:xfrm>
          <a:custGeom>
            <a:avLst/>
            <a:gdLst/>
            <a:ahLst/>
            <a:cxnLst/>
            <a:rect l="l" t="t" r="r" b="b"/>
            <a:pathLst>
              <a:path w="2667351" h="2667351">
                <a:moveTo>
                  <a:pt x="0" y="0"/>
                </a:moveTo>
                <a:lnTo>
                  <a:pt x="2667351" y="0"/>
                </a:lnTo>
                <a:lnTo>
                  <a:pt x="2667351" y="2667351"/>
                </a:lnTo>
                <a:lnTo>
                  <a:pt x="0" y="2667351"/>
                </a:lnTo>
                <a:lnTo>
                  <a:pt x="0" y="0"/>
                </a:lnTo>
                <a:close/>
              </a:path>
            </a:pathLst>
          </a:custGeom>
          <a:blipFill>
            <a:blip r:embed="rId2"/>
            <a:stretch>
              <a:fillRect/>
            </a:stretch>
          </a:blipFill>
        </p:spPr>
        <p:txBody>
          <a:bodyPr/>
          <a:lstStyle/>
          <a:p>
            <a:endParaRPr lang="en-GB"/>
          </a:p>
        </p:txBody>
      </p:sp>
      <p:grpSp>
        <p:nvGrpSpPr>
          <p:cNvPr id="6" name="Group 6"/>
          <p:cNvGrpSpPr/>
          <p:nvPr/>
        </p:nvGrpSpPr>
        <p:grpSpPr>
          <a:xfrm rot="-2599839">
            <a:off x="9103778" y="9640418"/>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9560625" y="8529087"/>
            <a:ext cx="2667351" cy="2667351"/>
          </a:xfrm>
          <a:custGeom>
            <a:avLst/>
            <a:gdLst/>
            <a:ahLst/>
            <a:cxnLst/>
            <a:rect l="l" t="t" r="r" b="b"/>
            <a:pathLst>
              <a:path w="2667351" h="2667351">
                <a:moveTo>
                  <a:pt x="0" y="0"/>
                </a:moveTo>
                <a:lnTo>
                  <a:pt x="2667351" y="0"/>
                </a:lnTo>
                <a:lnTo>
                  <a:pt x="2667351" y="2667351"/>
                </a:lnTo>
                <a:lnTo>
                  <a:pt x="0" y="2667351"/>
                </a:lnTo>
                <a:lnTo>
                  <a:pt x="0" y="0"/>
                </a:lnTo>
                <a:close/>
              </a:path>
            </a:pathLst>
          </a:custGeom>
          <a:blipFill>
            <a:blip r:embed="rId2"/>
            <a:stretch>
              <a:fillRect/>
            </a:stretch>
          </a:blipFill>
        </p:spPr>
        <p:txBody>
          <a:bodyPr/>
          <a:lstStyle/>
          <a:p>
            <a:endParaRPr lang="en-GB"/>
          </a:p>
        </p:txBody>
      </p:sp>
      <p:grpSp>
        <p:nvGrpSpPr>
          <p:cNvPr id="10" name="Group 10"/>
          <p:cNvGrpSpPr/>
          <p:nvPr/>
        </p:nvGrpSpPr>
        <p:grpSpPr>
          <a:xfrm rot="-2599839">
            <a:off x="17831154" y="5982640"/>
            <a:ext cx="913693" cy="912707"/>
            <a:chOff x="0" y="0"/>
            <a:chExt cx="812800" cy="811923"/>
          </a:xfrm>
        </p:grpSpPr>
        <p:sp>
          <p:nvSpPr>
            <p:cNvPr id="11" name="Freeform 11"/>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2" name="TextBox 12"/>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13" name="Freeform 13"/>
          <p:cNvSpPr/>
          <p:nvPr/>
        </p:nvSpPr>
        <p:spPr>
          <a:xfrm rot="-2599839">
            <a:off x="15654309" y="6698686"/>
            <a:ext cx="4376735" cy="4376735"/>
          </a:xfrm>
          <a:custGeom>
            <a:avLst/>
            <a:gdLst/>
            <a:ahLst/>
            <a:cxnLst/>
            <a:rect l="l" t="t" r="r" b="b"/>
            <a:pathLst>
              <a:path w="4376735" h="4376735">
                <a:moveTo>
                  <a:pt x="0" y="0"/>
                </a:moveTo>
                <a:lnTo>
                  <a:pt x="4376736" y="0"/>
                </a:lnTo>
                <a:lnTo>
                  <a:pt x="4376736" y="4376735"/>
                </a:lnTo>
                <a:lnTo>
                  <a:pt x="0" y="4376735"/>
                </a:lnTo>
                <a:lnTo>
                  <a:pt x="0" y="0"/>
                </a:lnTo>
                <a:close/>
              </a:path>
            </a:pathLst>
          </a:custGeom>
          <a:blipFill>
            <a:blip r:embed="rId2"/>
            <a:stretch>
              <a:fillRect/>
            </a:stretch>
          </a:blipFill>
        </p:spPr>
        <p:txBody>
          <a:bodyPr/>
          <a:lstStyle/>
          <a:p>
            <a:endParaRPr lang="en-GB"/>
          </a:p>
        </p:txBody>
      </p:sp>
      <p:sp>
        <p:nvSpPr>
          <p:cNvPr id="14" name="TextBox 14"/>
          <p:cNvSpPr txBox="1"/>
          <p:nvPr/>
        </p:nvSpPr>
        <p:spPr>
          <a:xfrm>
            <a:off x="421904" y="52361"/>
            <a:ext cx="20879411" cy="1652269"/>
          </a:xfrm>
          <a:prstGeom prst="rect">
            <a:avLst/>
          </a:prstGeom>
        </p:spPr>
        <p:txBody>
          <a:bodyPr lIns="0" tIns="0" rIns="0" bIns="0" rtlCol="0" anchor="t">
            <a:spAutoFit/>
          </a:bodyPr>
          <a:lstStyle/>
          <a:p>
            <a:pPr algn="l">
              <a:lnSpc>
                <a:spcPts val="12880"/>
              </a:lnSpc>
            </a:pPr>
            <a:r>
              <a:rPr lang="en-US" sz="9200" b="1">
                <a:solidFill>
                  <a:srgbClr val="000000"/>
                </a:solidFill>
                <a:latin typeface="Poppins Bold"/>
                <a:ea typeface="Poppins Bold"/>
                <a:cs typeface="Poppins Bold"/>
                <a:sym typeface="Poppins Bold"/>
              </a:rPr>
              <a:t>Performance Testing JMeter</a:t>
            </a:r>
          </a:p>
        </p:txBody>
      </p:sp>
      <p:sp>
        <p:nvSpPr>
          <p:cNvPr id="15" name="TextBox 15"/>
          <p:cNvSpPr txBox="1"/>
          <p:nvPr/>
        </p:nvSpPr>
        <p:spPr>
          <a:xfrm>
            <a:off x="1086319" y="1913483"/>
            <a:ext cx="13662852" cy="7334842"/>
          </a:xfrm>
          <a:prstGeom prst="rect">
            <a:avLst/>
          </a:prstGeom>
        </p:spPr>
        <p:txBody>
          <a:bodyPr lIns="0" tIns="0" rIns="0" bIns="0" rtlCol="0" anchor="t">
            <a:spAutoFit/>
          </a:bodyPr>
          <a:lstStyle/>
          <a:p>
            <a:pPr algn="l">
              <a:lnSpc>
                <a:spcPts val="3871"/>
              </a:lnSpc>
            </a:pPr>
            <a:r>
              <a:rPr lang="en-US" sz="2765" b="1">
                <a:solidFill>
                  <a:srgbClr val="000000"/>
                </a:solidFill>
                <a:latin typeface="Canva Sans Bold"/>
                <a:ea typeface="Canva Sans Bold"/>
                <a:cs typeface="Canva Sans Bold"/>
                <a:sym typeface="Canva Sans Bold"/>
              </a:rPr>
              <a:t>Test Setup</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API Tested: User Login</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Number of Users: 100 users at the same time</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Test Time: 10 minutes</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Users Starting Ramp-up: 30 seconds</a:t>
            </a:r>
          </a:p>
          <a:p>
            <a:pPr algn="l">
              <a:lnSpc>
                <a:spcPts val="3871"/>
              </a:lnSpc>
            </a:pPr>
            <a:r>
              <a:rPr lang="en-US" sz="2765" b="1">
                <a:solidFill>
                  <a:srgbClr val="000000"/>
                </a:solidFill>
                <a:latin typeface="Canva Sans Bold"/>
                <a:ea typeface="Canva Sans Bold"/>
                <a:cs typeface="Canva Sans Bold"/>
                <a:sym typeface="Canva Sans Bold"/>
              </a:rPr>
              <a:t>Test Results</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 Average Speed: 245 milliseconds (Very Good)</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 95% of Requests: Were faster than 890 milliseconds (Good)</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 Requests per Second: 68 (Good)</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 Errors: 0% (Excellent)</a:t>
            </a:r>
          </a:p>
          <a:p>
            <a:pPr algn="l">
              <a:lnSpc>
                <a:spcPts val="3871"/>
              </a:lnSpc>
            </a:pPr>
            <a:r>
              <a:rPr lang="en-US" sz="2765" b="1">
                <a:solidFill>
                  <a:srgbClr val="000000"/>
                </a:solidFill>
                <a:latin typeface="Canva Sans Bold"/>
                <a:ea typeface="Canva Sans Bold"/>
                <a:cs typeface="Canva Sans Bold"/>
                <a:sym typeface="Canva Sans Bold"/>
              </a:rPr>
              <a:t>Problems Found &amp; Recommendations</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Problem: The database connections are slow when many users login together.</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Solution: Improve database connection pooling.</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Problem: The system takes time to verify user security tokens (JWT).</a:t>
            </a:r>
          </a:p>
          <a:p>
            <a:pPr marL="597077" lvl="1" indent="-298538" algn="l">
              <a:lnSpc>
                <a:spcPts val="3871"/>
              </a:lnSpc>
              <a:buFont typeface="Arial"/>
              <a:buChar char="•"/>
            </a:pPr>
            <a:r>
              <a:rPr lang="en-US" sz="2765">
                <a:solidFill>
                  <a:srgbClr val="000000"/>
                </a:solidFill>
                <a:latin typeface="Canva Sans"/>
                <a:ea typeface="Canva Sans"/>
                <a:cs typeface="Canva Sans"/>
                <a:sym typeface="Canva Sans"/>
              </a:rPr>
              <a:t>Solution: Optimize the JWT verification process.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rot="-2599839">
            <a:off x="14706993" y="9036773"/>
            <a:ext cx="1413187" cy="141318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5" name="Freeform 5"/>
          <p:cNvSpPr/>
          <p:nvPr/>
        </p:nvSpPr>
        <p:spPr>
          <a:xfrm>
            <a:off x="3111685" y="-568841"/>
            <a:ext cx="2667351" cy="2667351"/>
          </a:xfrm>
          <a:custGeom>
            <a:avLst/>
            <a:gdLst/>
            <a:ahLst/>
            <a:cxnLst/>
            <a:rect l="l" t="t" r="r" b="b"/>
            <a:pathLst>
              <a:path w="2667351" h="2667351">
                <a:moveTo>
                  <a:pt x="0" y="0"/>
                </a:moveTo>
                <a:lnTo>
                  <a:pt x="2667351" y="0"/>
                </a:lnTo>
                <a:lnTo>
                  <a:pt x="2667351" y="2667351"/>
                </a:lnTo>
                <a:lnTo>
                  <a:pt x="0" y="2667351"/>
                </a:lnTo>
                <a:lnTo>
                  <a:pt x="0" y="0"/>
                </a:lnTo>
                <a:close/>
              </a:path>
            </a:pathLst>
          </a:custGeom>
          <a:blipFill>
            <a:blip r:embed="rId2"/>
            <a:stretch>
              <a:fillRect/>
            </a:stretch>
          </a:blipFill>
        </p:spPr>
        <p:txBody>
          <a:bodyPr/>
          <a:lstStyle/>
          <a:p>
            <a:endParaRPr lang="en-GB"/>
          </a:p>
        </p:txBody>
      </p:sp>
      <p:grpSp>
        <p:nvGrpSpPr>
          <p:cNvPr id="6" name="Group 6"/>
          <p:cNvGrpSpPr/>
          <p:nvPr/>
        </p:nvGrpSpPr>
        <p:grpSpPr>
          <a:xfrm rot="-2599839">
            <a:off x="9103778" y="9640418"/>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9560625" y="8529087"/>
            <a:ext cx="2667351" cy="2667351"/>
          </a:xfrm>
          <a:custGeom>
            <a:avLst/>
            <a:gdLst/>
            <a:ahLst/>
            <a:cxnLst/>
            <a:rect l="l" t="t" r="r" b="b"/>
            <a:pathLst>
              <a:path w="2667351" h="2667351">
                <a:moveTo>
                  <a:pt x="0" y="0"/>
                </a:moveTo>
                <a:lnTo>
                  <a:pt x="2667351" y="0"/>
                </a:lnTo>
                <a:lnTo>
                  <a:pt x="2667351" y="2667351"/>
                </a:lnTo>
                <a:lnTo>
                  <a:pt x="0" y="2667351"/>
                </a:lnTo>
                <a:lnTo>
                  <a:pt x="0" y="0"/>
                </a:lnTo>
                <a:close/>
              </a:path>
            </a:pathLst>
          </a:custGeom>
          <a:blipFill>
            <a:blip r:embed="rId2"/>
            <a:stretch>
              <a:fillRect/>
            </a:stretch>
          </a:blipFill>
        </p:spPr>
        <p:txBody>
          <a:bodyPr/>
          <a:lstStyle/>
          <a:p>
            <a:endParaRPr lang="en-GB"/>
          </a:p>
        </p:txBody>
      </p:sp>
      <p:grpSp>
        <p:nvGrpSpPr>
          <p:cNvPr id="10" name="Group 10"/>
          <p:cNvGrpSpPr/>
          <p:nvPr/>
        </p:nvGrpSpPr>
        <p:grpSpPr>
          <a:xfrm rot="-2599839">
            <a:off x="17831154" y="5982640"/>
            <a:ext cx="913693" cy="912707"/>
            <a:chOff x="0" y="0"/>
            <a:chExt cx="812800" cy="811923"/>
          </a:xfrm>
        </p:grpSpPr>
        <p:sp>
          <p:nvSpPr>
            <p:cNvPr id="11" name="Freeform 11"/>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2" name="TextBox 12"/>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13" name="Freeform 13"/>
          <p:cNvSpPr/>
          <p:nvPr/>
        </p:nvSpPr>
        <p:spPr>
          <a:xfrm rot="-2599839">
            <a:off x="15654309" y="6698686"/>
            <a:ext cx="4376735" cy="4376735"/>
          </a:xfrm>
          <a:custGeom>
            <a:avLst/>
            <a:gdLst/>
            <a:ahLst/>
            <a:cxnLst/>
            <a:rect l="l" t="t" r="r" b="b"/>
            <a:pathLst>
              <a:path w="4376735" h="4376735">
                <a:moveTo>
                  <a:pt x="0" y="0"/>
                </a:moveTo>
                <a:lnTo>
                  <a:pt x="4376736" y="0"/>
                </a:lnTo>
                <a:lnTo>
                  <a:pt x="4376736" y="4376735"/>
                </a:lnTo>
                <a:lnTo>
                  <a:pt x="0" y="4376735"/>
                </a:lnTo>
                <a:lnTo>
                  <a:pt x="0" y="0"/>
                </a:lnTo>
                <a:close/>
              </a:path>
            </a:pathLst>
          </a:custGeom>
          <a:blipFill>
            <a:blip r:embed="rId2"/>
            <a:stretch>
              <a:fillRect/>
            </a:stretch>
          </a:blipFill>
        </p:spPr>
        <p:txBody>
          <a:bodyPr/>
          <a:lstStyle/>
          <a:p>
            <a:endParaRPr lang="en-GB"/>
          </a:p>
        </p:txBody>
      </p:sp>
      <p:sp>
        <p:nvSpPr>
          <p:cNvPr id="14" name="Freeform 14"/>
          <p:cNvSpPr/>
          <p:nvPr/>
        </p:nvSpPr>
        <p:spPr>
          <a:xfrm>
            <a:off x="1702043" y="2098510"/>
            <a:ext cx="6172435" cy="3471995"/>
          </a:xfrm>
          <a:custGeom>
            <a:avLst/>
            <a:gdLst/>
            <a:ahLst/>
            <a:cxnLst/>
            <a:rect l="l" t="t" r="r" b="b"/>
            <a:pathLst>
              <a:path w="6172435" h="3471995">
                <a:moveTo>
                  <a:pt x="0" y="0"/>
                </a:moveTo>
                <a:lnTo>
                  <a:pt x="6172435" y="0"/>
                </a:lnTo>
                <a:lnTo>
                  <a:pt x="6172435" y="3471995"/>
                </a:lnTo>
                <a:lnTo>
                  <a:pt x="0" y="3471995"/>
                </a:lnTo>
                <a:lnTo>
                  <a:pt x="0" y="0"/>
                </a:lnTo>
                <a:close/>
              </a:path>
            </a:pathLst>
          </a:custGeom>
          <a:blipFill>
            <a:blip r:embed="rId3"/>
            <a:stretch>
              <a:fillRect/>
            </a:stretch>
          </a:blipFill>
        </p:spPr>
        <p:txBody>
          <a:bodyPr/>
          <a:lstStyle/>
          <a:p>
            <a:endParaRPr lang="en-GB"/>
          </a:p>
        </p:txBody>
      </p:sp>
      <p:sp>
        <p:nvSpPr>
          <p:cNvPr id="15" name="Freeform 15"/>
          <p:cNvSpPr/>
          <p:nvPr/>
        </p:nvSpPr>
        <p:spPr>
          <a:xfrm>
            <a:off x="10386226" y="2098510"/>
            <a:ext cx="6159560" cy="3464752"/>
          </a:xfrm>
          <a:custGeom>
            <a:avLst/>
            <a:gdLst/>
            <a:ahLst/>
            <a:cxnLst/>
            <a:rect l="l" t="t" r="r" b="b"/>
            <a:pathLst>
              <a:path w="6159560" h="3464752">
                <a:moveTo>
                  <a:pt x="0" y="0"/>
                </a:moveTo>
                <a:lnTo>
                  <a:pt x="6159560" y="0"/>
                </a:lnTo>
                <a:lnTo>
                  <a:pt x="6159560" y="3464753"/>
                </a:lnTo>
                <a:lnTo>
                  <a:pt x="0" y="3464753"/>
                </a:lnTo>
                <a:lnTo>
                  <a:pt x="0" y="0"/>
                </a:lnTo>
                <a:close/>
              </a:path>
            </a:pathLst>
          </a:custGeom>
          <a:blipFill>
            <a:blip r:embed="rId4"/>
            <a:stretch>
              <a:fillRect/>
            </a:stretch>
          </a:blipFill>
        </p:spPr>
        <p:txBody>
          <a:bodyPr/>
          <a:lstStyle/>
          <a:p>
            <a:endParaRPr lang="en-GB"/>
          </a:p>
        </p:txBody>
      </p:sp>
      <p:sp>
        <p:nvSpPr>
          <p:cNvPr id="16" name="Freeform 16"/>
          <p:cNvSpPr/>
          <p:nvPr/>
        </p:nvSpPr>
        <p:spPr>
          <a:xfrm>
            <a:off x="1702043" y="5793548"/>
            <a:ext cx="6159560" cy="3464752"/>
          </a:xfrm>
          <a:custGeom>
            <a:avLst/>
            <a:gdLst/>
            <a:ahLst/>
            <a:cxnLst/>
            <a:rect l="l" t="t" r="r" b="b"/>
            <a:pathLst>
              <a:path w="6159560" h="3464752">
                <a:moveTo>
                  <a:pt x="0" y="0"/>
                </a:moveTo>
                <a:lnTo>
                  <a:pt x="6159560" y="0"/>
                </a:lnTo>
                <a:lnTo>
                  <a:pt x="6159560" y="3464752"/>
                </a:lnTo>
                <a:lnTo>
                  <a:pt x="0" y="3464752"/>
                </a:lnTo>
                <a:lnTo>
                  <a:pt x="0" y="0"/>
                </a:lnTo>
                <a:close/>
              </a:path>
            </a:pathLst>
          </a:custGeom>
          <a:blipFill>
            <a:blip r:embed="rId4"/>
            <a:stretch>
              <a:fillRect/>
            </a:stretch>
          </a:blipFill>
        </p:spPr>
        <p:txBody>
          <a:bodyPr/>
          <a:lstStyle/>
          <a:p>
            <a:endParaRPr lang="en-GB"/>
          </a:p>
        </p:txBody>
      </p:sp>
      <p:sp>
        <p:nvSpPr>
          <p:cNvPr id="17" name="Freeform 17"/>
          <p:cNvSpPr/>
          <p:nvPr/>
        </p:nvSpPr>
        <p:spPr>
          <a:xfrm>
            <a:off x="10386226" y="5793548"/>
            <a:ext cx="6159560" cy="3464752"/>
          </a:xfrm>
          <a:custGeom>
            <a:avLst/>
            <a:gdLst/>
            <a:ahLst/>
            <a:cxnLst/>
            <a:rect l="l" t="t" r="r" b="b"/>
            <a:pathLst>
              <a:path w="6159560" h="3464752">
                <a:moveTo>
                  <a:pt x="0" y="0"/>
                </a:moveTo>
                <a:lnTo>
                  <a:pt x="6159560" y="0"/>
                </a:lnTo>
                <a:lnTo>
                  <a:pt x="6159560" y="3464752"/>
                </a:lnTo>
                <a:lnTo>
                  <a:pt x="0" y="3464752"/>
                </a:lnTo>
                <a:lnTo>
                  <a:pt x="0" y="0"/>
                </a:lnTo>
                <a:close/>
              </a:path>
            </a:pathLst>
          </a:custGeom>
          <a:blipFill>
            <a:blip r:embed="rId5"/>
            <a:stretch>
              <a:fillRect/>
            </a:stretch>
          </a:blipFill>
        </p:spPr>
        <p:txBody>
          <a:bodyPr/>
          <a:lstStyle/>
          <a:p>
            <a:endParaRPr lang="en-GB"/>
          </a:p>
        </p:txBody>
      </p:sp>
      <p:sp>
        <p:nvSpPr>
          <p:cNvPr id="18" name="TextBox 18"/>
          <p:cNvSpPr txBox="1"/>
          <p:nvPr/>
        </p:nvSpPr>
        <p:spPr>
          <a:xfrm>
            <a:off x="421904" y="52361"/>
            <a:ext cx="20879411" cy="1652269"/>
          </a:xfrm>
          <a:prstGeom prst="rect">
            <a:avLst/>
          </a:prstGeom>
        </p:spPr>
        <p:txBody>
          <a:bodyPr lIns="0" tIns="0" rIns="0" bIns="0" rtlCol="0" anchor="t">
            <a:spAutoFit/>
          </a:bodyPr>
          <a:lstStyle/>
          <a:p>
            <a:pPr algn="l">
              <a:lnSpc>
                <a:spcPts val="12880"/>
              </a:lnSpc>
            </a:pPr>
            <a:r>
              <a:rPr lang="en-US" sz="9200" b="1">
                <a:solidFill>
                  <a:srgbClr val="000000"/>
                </a:solidFill>
                <a:latin typeface="Poppins Bold"/>
                <a:ea typeface="Poppins Bold"/>
                <a:cs typeface="Poppins Bold"/>
                <a:sym typeface="Poppins Bold"/>
              </a:rPr>
              <a:t>JMeter Results &amp; Reports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325937" y="-518495"/>
            <a:ext cx="2181682" cy="218168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5" name="Group 5"/>
          <p:cNvGrpSpPr/>
          <p:nvPr/>
        </p:nvGrpSpPr>
        <p:grpSpPr>
          <a:xfrm>
            <a:off x="5255523" y="750481"/>
            <a:ext cx="913693" cy="912707"/>
            <a:chOff x="0" y="0"/>
            <a:chExt cx="812800" cy="811923"/>
          </a:xfrm>
        </p:grpSpPr>
        <p:sp>
          <p:nvSpPr>
            <p:cNvPr id="6" name="Freeform 6"/>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7" name="TextBox 7"/>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8" name="Freeform 8"/>
          <p:cNvSpPr/>
          <p:nvPr/>
        </p:nvSpPr>
        <p:spPr>
          <a:xfrm>
            <a:off x="1028700" y="-2168486"/>
            <a:ext cx="4692701" cy="4692701"/>
          </a:xfrm>
          <a:custGeom>
            <a:avLst/>
            <a:gdLst/>
            <a:ahLst/>
            <a:cxnLst/>
            <a:rect l="l" t="t" r="r" b="b"/>
            <a:pathLst>
              <a:path w="4692701" h="4692701">
                <a:moveTo>
                  <a:pt x="0" y="0"/>
                </a:moveTo>
                <a:lnTo>
                  <a:pt x="4692701" y="0"/>
                </a:lnTo>
                <a:lnTo>
                  <a:pt x="4692701" y="4692701"/>
                </a:lnTo>
                <a:lnTo>
                  <a:pt x="0" y="4692701"/>
                </a:lnTo>
                <a:lnTo>
                  <a:pt x="0" y="0"/>
                </a:lnTo>
                <a:close/>
              </a:path>
            </a:pathLst>
          </a:custGeom>
          <a:blipFill>
            <a:blip r:embed="rId2"/>
            <a:stretch>
              <a:fillRect/>
            </a:stretch>
          </a:blipFill>
        </p:spPr>
        <p:txBody>
          <a:bodyPr/>
          <a:lstStyle/>
          <a:p>
            <a:endParaRPr lang="en-GB"/>
          </a:p>
        </p:txBody>
      </p:sp>
      <p:grpSp>
        <p:nvGrpSpPr>
          <p:cNvPr id="9" name="Group 9"/>
          <p:cNvGrpSpPr/>
          <p:nvPr/>
        </p:nvGrpSpPr>
        <p:grpSpPr>
          <a:xfrm>
            <a:off x="15581959" y="8096054"/>
            <a:ext cx="1819860" cy="18198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12" name="Group 12"/>
          <p:cNvGrpSpPr/>
          <p:nvPr/>
        </p:nvGrpSpPr>
        <p:grpSpPr>
          <a:xfrm>
            <a:off x="16345607" y="4837943"/>
            <a:ext cx="913693" cy="912707"/>
            <a:chOff x="0" y="0"/>
            <a:chExt cx="812800" cy="811923"/>
          </a:xfrm>
        </p:grpSpPr>
        <p:sp>
          <p:nvSpPr>
            <p:cNvPr id="13" name="Freeform 13"/>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4" name="TextBox 14"/>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15" name="Freeform 15"/>
          <p:cNvSpPr/>
          <p:nvPr/>
        </p:nvSpPr>
        <p:spPr>
          <a:xfrm>
            <a:off x="16143728" y="6103089"/>
            <a:ext cx="4286607" cy="4286607"/>
          </a:xfrm>
          <a:custGeom>
            <a:avLst/>
            <a:gdLst/>
            <a:ahLst/>
            <a:cxnLst/>
            <a:rect l="l" t="t" r="r" b="b"/>
            <a:pathLst>
              <a:path w="4286607" h="4286607">
                <a:moveTo>
                  <a:pt x="0" y="0"/>
                </a:moveTo>
                <a:lnTo>
                  <a:pt x="4286606" y="0"/>
                </a:lnTo>
                <a:lnTo>
                  <a:pt x="4286606" y="4286607"/>
                </a:lnTo>
                <a:lnTo>
                  <a:pt x="0" y="4286607"/>
                </a:lnTo>
                <a:lnTo>
                  <a:pt x="0" y="0"/>
                </a:lnTo>
                <a:close/>
              </a:path>
            </a:pathLst>
          </a:custGeom>
          <a:blipFill>
            <a:blip r:embed="rId2"/>
            <a:stretch>
              <a:fillRect/>
            </a:stretch>
          </a:blipFill>
        </p:spPr>
        <p:txBody>
          <a:bodyPr/>
          <a:lstStyle/>
          <a:p>
            <a:endParaRPr lang="en-GB"/>
          </a:p>
        </p:txBody>
      </p:sp>
      <p:sp>
        <p:nvSpPr>
          <p:cNvPr id="16" name="Freeform 16"/>
          <p:cNvSpPr/>
          <p:nvPr/>
        </p:nvSpPr>
        <p:spPr>
          <a:xfrm>
            <a:off x="1028700" y="3263580"/>
            <a:ext cx="13560271" cy="5761618"/>
          </a:xfrm>
          <a:custGeom>
            <a:avLst/>
            <a:gdLst/>
            <a:ahLst/>
            <a:cxnLst/>
            <a:rect l="l" t="t" r="r" b="b"/>
            <a:pathLst>
              <a:path w="13560271" h="5761618">
                <a:moveTo>
                  <a:pt x="0" y="0"/>
                </a:moveTo>
                <a:lnTo>
                  <a:pt x="13560271" y="0"/>
                </a:lnTo>
                <a:lnTo>
                  <a:pt x="13560271" y="5761618"/>
                </a:lnTo>
                <a:lnTo>
                  <a:pt x="0" y="5761618"/>
                </a:lnTo>
                <a:lnTo>
                  <a:pt x="0" y="0"/>
                </a:lnTo>
                <a:close/>
              </a:path>
            </a:pathLst>
          </a:custGeom>
          <a:blipFill>
            <a:blip r:embed="rId3"/>
            <a:stretch>
              <a:fillRect b="-48862"/>
            </a:stretch>
          </a:blipFill>
        </p:spPr>
        <p:txBody>
          <a:bodyPr/>
          <a:lstStyle/>
          <a:p>
            <a:endParaRPr lang="en-GB"/>
          </a:p>
        </p:txBody>
      </p:sp>
      <p:sp>
        <p:nvSpPr>
          <p:cNvPr id="17" name="TextBox 17"/>
          <p:cNvSpPr txBox="1"/>
          <p:nvPr/>
        </p:nvSpPr>
        <p:spPr>
          <a:xfrm>
            <a:off x="7339378" y="445681"/>
            <a:ext cx="9919922" cy="1652269"/>
          </a:xfrm>
          <a:prstGeom prst="rect">
            <a:avLst/>
          </a:prstGeom>
        </p:spPr>
        <p:txBody>
          <a:bodyPr lIns="0" tIns="0" rIns="0" bIns="0" rtlCol="0" anchor="t">
            <a:spAutoFit/>
          </a:bodyPr>
          <a:lstStyle/>
          <a:p>
            <a:pPr algn="r">
              <a:lnSpc>
                <a:spcPts val="12880"/>
              </a:lnSpc>
            </a:pPr>
            <a:r>
              <a:rPr lang="en-US" sz="9200" b="1">
                <a:solidFill>
                  <a:srgbClr val="000000"/>
                </a:solidFill>
                <a:latin typeface="Poppins Bold"/>
                <a:ea typeface="Poppins Bold"/>
                <a:cs typeface="Poppins Bold"/>
                <a:sym typeface="Poppins Bold"/>
              </a:rPr>
              <a:t>Security Testing</a:t>
            </a:r>
          </a:p>
        </p:txBody>
      </p:sp>
      <p:sp>
        <p:nvSpPr>
          <p:cNvPr id="18" name="TextBox 18"/>
          <p:cNvSpPr txBox="1"/>
          <p:nvPr/>
        </p:nvSpPr>
        <p:spPr>
          <a:xfrm>
            <a:off x="1028700" y="2286090"/>
            <a:ext cx="15463189" cy="720315"/>
          </a:xfrm>
          <a:prstGeom prst="rect">
            <a:avLst/>
          </a:prstGeom>
        </p:spPr>
        <p:txBody>
          <a:bodyPr lIns="0" tIns="0" rIns="0" bIns="0" rtlCol="0" anchor="t">
            <a:spAutoFit/>
          </a:bodyPr>
          <a:lstStyle/>
          <a:p>
            <a:pPr algn="l">
              <a:lnSpc>
                <a:spcPts val="5972"/>
              </a:lnSpc>
            </a:pPr>
            <a:r>
              <a:rPr lang="en-US" sz="4266" b="1">
                <a:solidFill>
                  <a:srgbClr val="000000"/>
                </a:solidFill>
                <a:latin typeface="Canva Sans Bold"/>
                <a:ea typeface="Canva Sans Bold"/>
                <a:cs typeface="Canva Sans Bold"/>
                <a:sym typeface="Canva Sans Bold"/>
              </a:rPr>
              <a:t>Vulnerability 01: XSS Vulnerability in Product Description</a:t>
            </a:r>
          </a:p>
        </p:txBody>
      </p:sp>
      <p:sp>
        <p:nvSpPr>
          <p:cNvPr id="19" name="TextBox 19"/>
          <p:cNvSpPr txBox="1"/>
          <p:nvPr/>
        </p:nvSpPr>
        <p:spPr>
          <a:xfrm>
            <a:off x="1028700" y="9335523"/>
            <a:ext cx="16143728" cy="580390"/>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 ⚠️ No input validation - description accepts raw HTML/scripts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325937" y="-518495"/>
            <a:ext cx="2181682" cy="218168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5" name="Group 5"/>
          <p:cNvGrpSpPr/>
          <p:nvPr/>
        </p:nvGrpSpPr>
        <p:grpSpPr>
          <a:xfrm>
            <a:off x="5255523" y="750481"/>
            <a:ext cx="913693" cy="912707"/>
            <a:chOff x="0" y="0"/>
            <a:chExt cx="812800" cy="811923"/>
          </a:xfrm>
        </p:grpSpPr>
        <p:sp>
          <p:nvSpPr>
            <p:cNvPr id="6" name="Freeform 6"/>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7" name="TextBox 7"/>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8" name="Freeform 8"/>
          <p:cNvSpPr/>
          <p:nvPr/>
        </p:nvSpPr>
        <p:spPr>
          <a:xfrm>
            <a:off x="1028700" y="-2168486"/>
            <a:ext cx="4692701" cy="4692701"/>
          </a:xfrm>
          <a:custGeom>
            <a:avLst/>
            <a:gdLst/>
            <a:ahLst/>
            <a:cxnLst/>
            <a:rect l="l" t="t" r="r" b="b"/>
            <a:pathLst>
              <a:path w="4692701" h="4692701">
                <a:moveTo>
                  <a:pt x="0" y="0"/>
                </a:moveTo>
                <a:lnTo>
                  <a:pt x="4692701" y="0"/>
                </a:lnTo>
                <a:lnTo>
                  <a:pt x="4692701" y="4692701"/>
                </a:lnTo>
                <a:lnTo>
                  <a:pt x="0" y="4692701"/>
                </a:lnTo>
                <a:lnTo>
                  <a:pt x="0" y="0"/>
                </a:lnTo>
                <a:close/>
              </a:path>
            </a:pathLst>
          </a:custGeom>
          <a:blipFill>
            <a:blip r:embed="rId2"/>
            <a:stretch>
              <a:fillRect/>
            </a:stretch>
          </a:blipFill>
        </p:spPr>
        <p:txBody>
          <a:bodyPr/>
          <a:lstStyle/>
          <a:p>
            <a:endParaRPr lang="en-GB"/>
          </a:p>
        </p:txBody>
      </p:sp>
      <p:grpSp>
        <p:nvGrpSpPr>
          <p:cNvPr id="9" name="Group 9"/>
          <p:cNvGrpSpPr/>
          <p:nvPr/>
        </p:nvGrpSpPr>
        <p:grpSpPr>
          <a:xfrm>
            <a:off x="15581959" y="8096054"/>
            <a:ext cx="1819860" cy="18198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12" name="Group 12"/>
          <p:cNvGrpSpPr/>
          <p:nvPr/>
        </p:nvGrpSpPr>
        <p:grpSpPr>
          <a:xfrm>
            <a:off x="16345607" y="4837943"/>
            <a:ext cx="913693" cy="912707"/>
            <a:chOff x="0" y="0"/>
            <a:chExt cx="812800" cy="811923"/>
          </a:xfrm>
        </p:grpSpPr>
        <p:sp>
          <p:nvSpPr>
            <p:cNvPr id="13" name="Freeform 13"/>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4" name="TextBox 14"/>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15" name="Freeform 15"/>
          <p:cNvSpPr/>
          <p:nvPr/>
        </p:nvSpPr>
        <p:spPr>
          <a:xfrm>
            <a:off x="16143728" y="6103089"/>
            <a:ext cx="4286607" cy="4286607"/>
          </a:xfrm>
          <a:custGeom>
            <a:avLst/>
            <a:gdLst/>
            <a:ahLst/>
            <a:cxnLst/>
            <a:rect l="l" t="t" r="r" b="b"/>
            <a:pathLst>
              <a:path w="4286607" h="4286607">
                <a:moveTo>
                  <a:pt x="0" y="0"/>
                </a:moveTo>
                <a:lnTo>
                  <a:pt x="4286606" y="0"/>
                </a:lnTo>
                <a:lnTo>
                  <a:pt x="4286606" y="4286607"/>
                </a:lnTo>
                <a:lnTo>
                  <a:pt x="0" y="4286607"/>
                </a:lnTo>
                <a:lnTo>
                  <a:pt x="0" y="0"/>
                </a:lnTo>
                <a:close/>
              </a:path>
            </a:pathLst>
          </a:custGeom>
          <a:blipFill>
            <a:blip r:embed="rId2"/>
            <a:stretch>
              <a:fillRect/>
            </a:stretch>
          </a:blipFill>
        </p:spPr>
        <p:txBody>
          <a:bodyPr/>
          <a:lstStyle/>
          <a:p>
            <a:endParaRPr lang="en-GB"/>
          </a:p>
        </p:txBody>
      </p:sp>
      <p:sp>
        <p:nvSpPr>
          <p:cNvPr id="16" name="Freeform 16"/>
          <p:cNvSpPr/>
          <p:nvPr/>
        </p:nvSpPr>
        <p:spPr>
          <a:xfrm>
            <a:off x="1118781" y="3921998"/>
            <a:ext cx="15378824" cy="3657303"/>
          </a:xfrm>
          <a:custGeom>
            <a:avLst/>
            <a:gdLst/>
            <a:ahLst/>
            <a:cxnLst/>
            <a:rect l="l" t="t" r="r" b="b"/>
            <a:pathLst>
              <a:path w="15378824" h="3657303">
                <a:moveTo>
                  <a:pt x="0" y="0"/>
                </a:moveTo>
                <a:lnTo>
                  <a:pt x="15378823" y="0"/>
                </a:lnTo>
                <a:lnTo>
                  <a:pt x="15378823" y="3657303"/>
                </a:lnTo>
                <a:lnTo>
                  <a:pt x="0" y="3657303"/>
                </a:lnTo>
                <a:lnTo>
                  <a:pt x="0" y="0"/>
                </a:lnTo>
                <a:close/>
              </a:path>
            </a:pathLst>
          </a:custGeom>
          <a:blipFill>
            <a:blip r:embed="rId3"/>
            <a:stretch>
              <a:fillRect t="-919"/>
            </a:stretch>
          </a:blipFill>
        </p:spPr>
        <p:txBody>
          <a:bodyPr/>
          <a:lstStyle/>
          <a:p>
            <a:endParaRPr lang="en-GB"/>
          </a:p>
        </p:txBody>
      </p:sp>
      <p:sp>
        <p:nvSpPr>
          <p:cNvPr id="17" name="TextBox 17"/>
          <p:cNvSpPr txBox="1"/>
          <p:nvPr/>
        </p:nvSpPr>
        <p:spPr>
          <a:xfrm>
            <a:off x="7339378" y="445681"/>
            <a:ext cx="9919922" cy="1652269"/>
          </a:xfrm>
          <a:prstGeom prst="rect">
            <a:avLst/>
          </a:prstGeom>
        </p:spPr>
        <p:txBody>
          <a:bodyPr lIns="0" tIns="0" rIns="0" bIns="0" rtlCol="0" anchor="t">
            <a:spAutoFit/>
          </a:bodyPr>
          <a:lstStyle/>
          <a:p>
            <a:pPr algn="r">
              <a:lnSpc>
                <a:spcPts val="12880"/>
              </a:lnSpc>
            </a:pPr>
            <a:r>
              <a:rPr lang="en-US" sz="9200" b="1">
                <a:solidFill>
                  <a:srgbClr val="000000"/>
                </a:solidFill>
                <a:latin typeface="Poppins Bold"/>
                <a:ea typeface="Poppins Bold"/>
                <a:cs typeface="Poppins Bold"/>
                <a:sym typeface="Poppins Bold"/>
              </a:rPr>
              <a:t>Security Testing</a:t>
            </a:r>
          </a:p>
        </p:txBody>
      </p:sp>
      <p:sp>
        <p:nvSpPr>
          <p:cNvPr id="18" name="TextBox 18"/>
          <p:cNvSpPr txBox="1"/>
          <p:nvPr/>
        </p:nvSpPr>
        <p:spPr>
          <a:xfrm>
            <a:off x="1028700" y="2286090"/>
            <a:ext cx="3630865" cy="720315"/>
          </a:xfrm>
          <a:prstGeom prst="rect">
            <a:avLst/>
          </a:prstGeom>
        </p:spPr>
        <p:txBody>
          <a:bodyPr lIns="0" tIns="0" rIns="0" bIns="0" rtlCol="0" anchor="t">
            <a:spAutoFit/>
          </a:bodyPr>
          <a:lstStyle/>
          <a:p>
            <a:pPr algn="l">
              <a:lnSpc>
                <a:spcPts val="5972"/>
              </a:lnSpc>
            </a:pPr>
            <a:r>
              <a:rPr lang="en-US" sz="4266" b="1">
                <a:solidFill>
                  <a:srgbClr val="000000"/>
                </a:solidFill>
                <a:latin typeface="Canva Sans Bold"/>
                <a:ea typeface="Canva Sans Bold"/>
                <a:cs typeface="Canva Sans Bold"/>
                <a:sym typeface="Canva Sans Bold"/>
              </a:rPr>
              <a:t>Fix Applied:</a:t>
            </a:r>
          </a:p>
        </p:txBody>
      </p:sp>
      <p:sp>
        <p:nvSpPr>
          <p:cNvPr id="19" name="TextBox 19"/>
          <p:cNvSpPr txBox="1"/>
          <p:nvPr/>
        </p:nvSpPr>
        <p:spPr>
          <a:xfrm>
            <a:off x="1118781" y="8677910"/>
            <a:ext cx="16143728" cy="580390"/>
          </a:xfrm>
          <a:prstGeom prst="rect">
            <a:avLst/>
          </a:prstGeom>
        </p:spPr>
        <p:txBody>
          <a:bodyPr lIns="0" tIns="0" rIns="0" bIns="0" rtlCol="0" anchor="t">
            <a:spAutoFit/>
          </a:bodyPr>
          <a:lstStyle/>
          <a:p>
            <a:pPr algn="just">
              <a:lnSpc>
                <a:spcPts val="4759"/>
              </a:lnSpc>
            </a:pPr>
            <a:r>
              <a:rPr lang="en-US" sz="3399">
                <a:solidFill>
                  <a:srgbClr val="000000"/>
                </a:solidFill>
                <a:latin typeface="Canva Sans"/>
                <a:ea typeface="Canva Sans"/>
                <a:cs typeface="Canva Sans"/>
                <a:sym typeface="Canva Sans"/>
              </a:rPr>
              <a:t>Secured Code: Validate required fields &amp; Sanitize description to prevent XSS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325937" y="-518495"/>
            <a:ext cx="2181682" cy="218168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5" name="Group 5"/>
          <p:cNvGrpSpPr/>
          <p:nvPr/>
        </p:nvGrpSpPr>
        <p:grpSpPr>
          <a:xfrm>
            <a:off x="5255523" y="750481"/>
            <a:ext cx="913693" cy="912707"/>
            <a:chOff x="0" y="0"/>
            <a:chExt cx="812800" cy="811923"/>
          </a:xfrm>
        </p:grpSpPr>
        <p:sp>
          <p:nvSpPr>
            <p:cNvPr id="6" name="Freeform 6"/>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7" name="TextBox 7"/>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8" name="Freeform 8"/>
          <p:cNvSpPr/>
          <p:nvPr/>
        </p:nvSpPr>
        <p:spPr>
          <a:xfrm>
            <a:off x="1028700" y="-2168486"/>
            <a:ext cx="4692701" cy="4692701"/>
          </a:xfrm>
          <a:custGeom>
            <a:avLst/>
            <a:gdLst/>
            <a:ahLst/>
            <a:cxnLst/>
            <a:rect l="l" t="t" r="r" b="b"/>
            <a:pathLst>
              <a:path w="4692701" h="4692701">
                <a:moveTo>
                  <a:pt x="0" y="0"/>
                </a:moveTo>
                <a:lnTo>
                  <a:pt x="4692701" y="0"/>
                </a:lnTo>
                <a:lnTo>
                  <a:pt x="4692701" y="4692701"/>
                </a:lnTo>
                <a:lnTo>
                  <a:pt x="0" y="4692701"/>
                </a:lnTo>
                <a:lnTo>
                  <a:pt x="0" y="0"/>
                </a:lnTo>
                <a:close/>
              </a:path>
            </a:pathLst>
          </a:custGeom>
          <a:blipFill>
            <a:blip r:embed="rId2"/>
            <a:stretch>
              <a:fillRect/>
            </a:stretch>
          </a:blipFill>
        </p:spPr>
        <p:txBody>
          <a:bodyPr/>
          <a:lstStyle/>
          <a:p>
            <a:endParaRPr lang="en-GB"/>
          </a:p>
        </p:txBody>
      </p:sp>
      <p:grpSp>
        <p:nvGrpSpPr>
          <p:cNvPr id="9" name="Group 9"/>
          <p:cNvGrpSpPr/>
          <p:nvPr/>
        </p:nvGrpSpPr>
        <p:grpSpPr>
          <a:xfrm>
            <a:off x="15581959" y="8096054"/>
            <a:ext cx="1819860" cy="18198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12" name="Group 12"/>
          <p:cNvGrpSpPr/>
          <p:nvPr/>
        </p:nvGrpSpPr>
        <p:grpSpPr>
          <a:xfrm>
            <a:off x="16345607" y="4837943"/>
            <a:ext cx="913693" cy="912707"/>
            <a:chOff x="0" y="0"/>
            <a:chExt cx="812800" cy="811923"/>
          </a:xfrm>
        </p:grpSpPr>
        <p:sp>
          <p:nvSpPr>
            <p:cNvPr id="13" name="Freeform 13"/>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4" name="TextBox 14"/>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15" name="Freeform 15"/>
          <p:cNvSpPr/>
          <p:nvPr/>
        </p:nvSpPr>
        <p:spPr>
          <a:xfrm>
            <a:off x="16143728" y="6103089"/>
            <a:ext cx="4286607" cy="4286607"/>
          </a:xfrm>
          <a:custGeom>
            <a:avLst/>
            <a:gdLst/>
            <a:ahLst/>
            <a:cxnLst/>
            <a:rect l="l" t="t" r="r" b="b"/>
            <a:pathLst>
              <a:path w="4286607" h="4286607">
                <a:moveTo>
                  <a:pt x="0" y="0"/>
                </a:moveTo>
                <a:lnTo>
                  <a:pt x="4286606" y="0"/>
                </a:lnTo>
                <a:lnTo>
                  <a:pt x="4286606" y="4286607"/>
                </a:lnTo>
                <a:lnTo>
                  <a:pt x="0" y="4286607"/>
                </a:lnTo>
                <a:lnTo>
                  <a:pt x="0" y="0"/>
                </a:lnTo>
                <a:close/>
              </a:path>
            </a:pathLst>
          </a:custGeom>
          <a:blipFill>
            <a:blip r:embed="rId2"/>
            <a:stretch>
              <a:fillRect/>
            </a:stretch>
          </a:blipFill>
        </p:spPr>
        <p:txBody>
          <a:bodyPr/>
          <a:lstStyle/>
          <a:p>
            <a:endParaRPr lang="en-GB"/>
          </a:p>
        </p:txBody>
      </p:sp>
      <p:sp>
        <p:nvSpPr>
          <p:cNvPr id="16" name="Freeform 16"/>
          <p:cNvSpPr/>
          <p:nvPr/>
        </p:nvSpPr>
        <p:spPr>
          <a:xfrm>
            <a:off x="1028700" y="3376661"/>
            <a:ext cx="11301259" cy="5452857"/>
          </a:xfrm>
          <a:custGeom>
            <a:avLst/>
            <a:gdLst/>
            <a:ahLst/>
            <a:cxnLst/>
            <a:rect l="l" t="t" r="r" b="b"/>
            <a:pathLst>
              <a:path w="11301259" h="5452857">
                <a:moveTo>
                  <a:pt x="0" y="0"/>
                </a:moveTo>
                <a:lnTo>
                  <a:pt x="11301259" y="0"/>
                </a:lnTo>
                <a:lnTo>
                  <a:pt x="11301259" y="5452857"/>
                </a:lnTo>
                <a:lnTo>
                  <a:pt x="0" y="5452857"/>
                </a:lnTo>
                <a:lnTo>
                  <a:pt x="0" y="0"/>
                </a:lnTo>
                <a:close/>
              </a:path>
            </a:pathLst>
          </a:custGeom>
          <a:blipFill>
            <a:blip r:embed="rId3"/>
            <a:stretch>
              <a:fillRect/>
            </a:stretch>
          </a:blipFill>
        </p:spPr>
        <p:txBody>
          <a:bodyPr/>
          <a:lstStyle/>
          <a:p>
            <a:endParaRPr lang="en-GB"/>
          </a:p>
        </p:txBody>
      </p:sp>
      <p:sp>
        <p:nvSpPr>
          <p:cNvPr id="17" name="TextBox 17"/>
          <p:cNvSpPr txBox="1"/>
          <p:nvPr/>
        </p:nvSpPr>
        <p:spPr>
          <a:xfrm>
            <a:off x="7339378" y="445681"/>
            <a:ext cx="9919922" cy="1652269"/>
          </a:xfrm>
          <a:prstGeom prst="rect">
            <a:avLst/>
          </a:prstGeom>
        </p:spPr>
        <p:txBody>
          <a:bodyPr lIns="0" tIns="0" rIns="0" bIns="0" rtlCol="0" anchor="t">
            <a:spAutoFit/>
          </a:bodyPr>
          <a:lstStyle/>
          <a:p>
            <a:pPr algn="r">
              <a:lnSpc>
                <a:spcPts val="12880"/>
              </a:lnSpc>
            </a:pPr>
            <a:r>
              <a:rPr lang="en-US" sz="9200" b="1">
                <a:solidFill>
                  <a:srgbClr val="000000"/>
                </a:solidFill>
                <a:latin typeface="Poppins Bold"/>
                <a:ea typeface="Poppins Bold"/>
                <a:cs typeface="Poppins Bold"/>
                <a:sym typeface="Poppins Bold"/>
              </a:rPr>
              <a:t>Security Testing</a:t>
            </a:r>
          </a:p>
        </p:txBody>
      </p:sp>
      <p:sp>
        <p:nvSpPr>
          <p:cNvPr id="18" name="TextBox 18"/>
          <p:cNvSpPr txBox="1"/>
          <p:nvPr/>
        </p:nvSpPr>
        <p:spPr>
          <a:xfrm>
            <a:off x="1028700" y="2286090"/>
            <a:ext cx="15463189" cy="720315"/>
          </a:xfrm>
          <a:prstGeom prst="rect">
            <a:avLst/>
          </a:prstGeom>
        </p:spPr>
        <p:txBody>
          <a:bodyPr lIns="0" tIns="0" rIns="0" bIns="0" rtlCol="0" anchor="t">
            <a:spAutoFit/>
          </a:bodyPr>
          <a:lstStyle/>
          <a:p>
            <a:pPr algn="l">
              <a:lnSpc>
                <a:spcPts val="5972"/>
              </a:lnSpc>
            </a:pPr>
            <a:r>
              <a:rPr lang="en-US" sz="4266" b="1">
                <a:solidFill>
                  <a:srgbClr val="000000"/>
                </a:solidFill>
                <a:latin typeface="Canva Sans Bold"/>
                <a:ea typeface="Canva Sans Bold"/>
                <a:cs typeface="Canva Sans Bold"/>
                <a:sym typeface="Canva Sans Bold"/>
              </a:rPr>
              <a:t>Vulnerability 02: User Registration Name Field XSS</a:t>
            </a:r>
          </a:p>
        </p:txBody>
      </p:sp>
      <p:sp>
        <p:nvSpPr>
          <p:cNvPr id="19" name="TextBox 19"/>
          <p:cNvSpPr txBox="1"/>
          <p:nvPr/>
        </p:nvSpPr>
        <p:spPr>
          <a:xfrm>
            <a:off x="1028700" y="9335523"/>
            <a:ext cx="16143728" cy="580390"/>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 ❌ Could contain malicious scripts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325937" y="-518495"/>
            <a:ext cx="2181682" cy="218168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5" name="Group 5"/>
          <p:cNvGrpSpPr/>
          <p:nvPr/>
        </p:nvGrpSpPr>
        <p:grpSpPr>
          <a:xfrm>
            <a:off x="5255523" y="750481"/>
            <a:ext cx="913693" cy="912707"/>
            <a:chOff x="0" y="0"/>
            <a:chExt cx="812800" cy="811923"/>
          </a:xfrm>
        </p:grpSpPr>
        <p:sp>
          <p:nvSpPr>
            <p:cNvPr id="6" name="Freeform 6"/>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7" name="TextBox 7"/>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8" name="Freeform 8"/>
          <p:cNvSpPr/>
          <p:nvPr/>
        </p:nvSpPr>
        <p:spPr>
          <a:xfrm>
            <a:off x="1028700" y="-2168486"/>
            <a:ext cx="4692701" cy="4692701"/>
          </a:xfrm>
          <a:custGeom>
            <a:avLst/>
            <a:gdLst/>
            <a:ahLst/>
            <a:cxnLst/>
            <a:rect l="l" t="t" r="r" b="b"/>
            <a:pathLst>
              <a:path w="4692701" h="4692701">
                <a:moveTo>
                  <a:pt x="0" y="0"/>
                </a:moveTo>
                <a:lnTo>
                  <a:pt x="4692701" y="0"/>
                </a:lnTo>
                <a:lnTo>
                  <a:pt x="4692701" y="4692701"/>
                </a:lnTo>
                <a:lnTo>
                  <a:pt x="0" y="4692701"/>
                </a:lnTo>
                <a:lnTo>
                  <a:pt x="0" y="0"/>
                </a:lnTo>
                <a:close/>
              </a:path>
            </a:pathLst>
          </a:custGeom>
          <a:blipFill>
            <a:blip r:embed="rId2"/>
            <a:stretch>
              <a:fillRect/>
            </a:stretch>
          </a:blipFill>
        </p:spPr>
        <p:txBody>
          <a:bodyPr/>
          <a:lstStyle/>
          <a:p>
            <a:endParaRPr lang="en-GB"/>
          </a:p>
        </p:txBody>
      </p:sp>
      <p:grpSp>
        <p:nvGrpSpPr>
          <p:cNvPr id="9" name="Group 9"/>
          <p:cNvGrpSpPr/>
          <p:nvPr/>
        </p:nvGrpSpPr>
        <p:grpSpPr>
          <a:xfrm>
            <a:off x="15581959" y="8096054"/>
            <a:ext cx="1819860" cy="18198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12" name="Group 12"/>
          <p:cNvGrpSpPr/>
          <p:nvPr/>
        </p:nvGrpSpPr>
        <p:grpSpPr>
          <a:xfrm>
            <a:off x="16345607" y="4837943"/>
            <a:ext cx="913693" cy="912707"/>
            <a:chOff x="0" y="0"/>
            <a:chExt cx="812800" cy="811923"/>
          </a:xfrm>
        </p:grpSpPr>
        <p:sp>
          <p:nvSpPr>
            <p:cNvPr id="13" name="Freeform 13"/>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4" name="TextBox 14"/>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15" name="Freeform 15"/>
          <p:cNvSpPr/>
          <p:nvPr/>
        </p:nvSpPr>
        <p:spPr>
          <a:xfrm>
            <a:off x="16143728" y="6103089"/>
            <a:ext cx="4286607" cy="4286607"/>
          </a:xfrm>
          <a:custGeom>
            <a:avLst/>
            <a:gdLst/>
            <a:ahLst/>
            <a:cxnLst/>
            <a:rect l="l" t="t" r="r" b="b"/>
            <a:pathLst>
              <a:path w="4286607" h="4286607">
                <a:moveTo>
                  <a:pt x="0" y="0"/>
                </a:moveTo>
                <a:lnTo>
                  <a:pt x="4286606" y="0"/>
                </a:lnTo>
                <a:lnTo>
                  <a:pt x="4286606" y="4286607"/>
                </a:lnTo>
                <a:lnTo>
                  <a:pt x="0" y="4286607"/>
                </a:lnTo>
                <a:lnTo>
                  <a:pt x="0" y="0"/>
                </a:lnTo>
                <a:close/>
              </a:path>
            </a:pathLst>
          </a:custGeom>
          <a:blipFill>
            <a:blip r:embed="rId2"/>
            <a:stretch>
              <a:fillRect/>
            </a:stretch>
          </a:blipFill>
        </p:spPr>
        <p:txBody>
          <a:bodyPr/>
          <a:lstStyle/>
          <a:p>
            <a:endParaRPr lang="en-GB"/>
          </a:p>
        </p:txBody>
      </p:sp>
      <p:sp>
        <p:nvSpPr>
          <p:cNvPr id="16" name="Freeform 16"/>
          <p:cNvSpPr/>
          <p:nvPr/>
        </p:nvSpPr>
        <p:spPr>
          <a:xfrm>
            <a:off x="1028700" y="3388371"/>
            <a:ext cx="13861895" cy="4858022"/>
          </a:xfrm>
          <a:custGeom>
            <a:avLst/>
            <a:gdLst/>
            <a:ahLst/>
            <a:cxnLst/>
            <a:rect l="l" t="t" r="r" b="b"/>
            <a:pathLst>
              <a:path w="13861895" h="4858022">
                <a:moveTo>
                  <a:pt x="0" y="0"/>
                </a:moveTo>
                <a:lnTo>
                  <a:pt x="13861895" y="0"/>
                </a:lnTo>
                <a:lnTo>
                  <a:pt x="13861895" y="4858022"/>
                </a:lnTo>
                <a:lnTo>
                  <a:pt x="0" y="4858022"/>
                </a:lnTo>
                <a:lnTo>
                  <a:pt x="0" y="0"/>
                </a:lnTo>
                <a:close/>
              </a:path>
            </a:pathLst>
          </a:custGeom>
          <a:blipFill>
            <a:blip r:embed="rId3"/>
            <a:stretch>
              <a:fillRect t="-48376"/>
            </a:stretch>
          </a:blipFill>
        </p:spPr>
        <p:txBody>
          <a:bodyPr/>
          <a:lstStyle/>
          <a:p>
            <a:endParaRPr lang="en-GB"/>
          </a:p>
        </p:txBody>
      </p:sp>
      <p:sp>
        <p:nvSpPr>
          <p:cNvPr id="17" name="TextBox 17"/>
          <p:cNvSpPr txBox="1"/>
          <p:nvPr/>
        </p:nvSpPr>
        <p:spPr>
          <a:xfrm>
            <a:off x="7339378" y="445681"/>
            <a:ext cx="9919922" cy="1652269"/>
          </a:xfrm>
          <a:prstGeom prst="rect">
            <a:avLst/>
          </a:prstGeom>
        </p:spPr>
        <p:txBody>
          <a:bodyPr lIns="0" tIns="0" rIns="0" bIns="0" rtlCol="0" anchor="t">
            <a:spAutoFit/>
          </a:bodyPr>
          <a:lstStyle/>
          <a:p>
            <a:pPr algn="r">
              <a:lnSpc>
                <a:spcPts val="12880"/>
              </a:lnSpc>
            </a:pPr>
            <a:r>
              <a:rPr lang="en-US" sz="9200" b="1">
                <a:solidFill>
                  <a:srgbClr val="000000"/>
                </a:solidFill>
                <a:latin typeface="Poppins Bold"/>
                <a:ea typeface="Poppins Bold"/>
                <a:cs typeface="Poppins Bold"/>
                <a:sym typeface="Poppins Bold"/>
              </a:rPr>
              <a:t>Security Testing</a:t>
            </a:r>
          </a:p>
        </p:txBody>
      </p:sp>
      <p:sp>
        <p:nvSpPr>
          <p:cNvPr id="18" name="TextBox 18"/>
          <p:cNvSpPr txBox="1"/>
          <p:nvPr/>
        </p:nvSpPr>
        <p:spPr>
          <a:xfrm>
            <a:off x="1028700" y="2209572"/>
            <a:ext cx="3630865" cy="720315"/>
          </a:xfrm>
          <a:prstGeom prst="rect">
            <a:avLst/>
          </a:prstGeom>
        </p:spPr>
        <p:txBody>
          <a:bodyPr lIns="0" tIns="0" rIns="0" bIns="0" rtlCol="0" anchor="t">
            <a:spAutoFit/>
          </a:bodyPr>
          <a:lstStyle/>
          <a:p>
            <a:pPr algn="l">
              <a:lnSpc>
                <a:spcPts val="5972"/>
              </a:lnSpc>
            </a:pPr>
            <a:r>
              <a:rPr lang="en-US" sz="4266" b="1">
                <a:solidFill>
                  <a:srgbClr val="000000"/>
                </a:solidFill>
                <a:latin typeface="Canva Sans Bold"/>
                <a:ea typeface="Canva Sans Bold"/>
                <a:cs typeface="Canva Sans Bold"/>
                <a:sym typeface="Canva Sans Bold"/>
              </a:rPr>
              <a:t>Fix Applied:</a:t>
            </a:r>
          </a:p>
        </p:txBody>
      </p:sp>
      <p:sp>
        <p:nvSpPr>
          <p:cNvPr id="19" name="TextBox 19"/>
          <p:cNvSpPr txBox="1"/>
          <p:nvPr/>
        </p:nvSpPr>
        <p:spPr>
          <a:xfrm>
            <a:off x="1028700" y="8677910"/>
            <a:ext cx="16143728" cy="580390"/>
          </a:xfrm>
          <a:prstGeom prst="rect">
            <a:avLst/>
          </a:prstGeom>
        </p:spPr>
        <p:txBody>
          <a:bodyPr lIns="0" tIns="0" rIns="0" bIns="0" rtlCol="0" anchor="t">
            <a:spAutoFit/>
          </a:bodyPr>
          <a:lstStyle/>
          <a:p>
            <a:pPr algn="just">
              <a:lnSpc>
                <a:spcPts val="4759"/>
              </a:lnSpc>
            </a:pPr>
            <a:r>
              <a:rPr lang="en-US" sz="3399">
                <a:solidFill>
                  <a:srgbClr val="000000"/>
                </a:solidFill>
                <a:latin typeface="Canva Sans"/>
                <a:ea typeface="Canva Sans"/>
                <a:cs typeface="Canva Sans"/>
                <a:sym typeface="Canva Sans"/>
              </a:rPr>
              <a:t>Secured Code: Added name validation and sanitization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sp>
        <p:nvSpPr>
          <p:cNvPr id="2" name="TextBox 2"/>
          <p:cNvSpPr txBox="1"/>
          <p:nvPr/>
        </p:nvSpPr>
        <p:spPr>
          <a:xfrm>
            <a:off x="1028700" y="571136"/>
            <a:ext cx="9836305" cy="1652269"/>
          </a:xfrm>
          <a:prstGeom prst="rect">
            <a:avLst/>
          </a:prstGeom>
        </p:spPr>
        <p:txBody>
          <a:bodyPr lIns="0" tIns="0" rIns="0" bIns="0" rtlCol="0" anchor="t">
            <a:spAutoFit/>
          </a:bodyPr>
          <a:lstStyle/>
          <a:p>
            <a:pPr algn="l">
              <a:lnSpc>
                <a:spcPts val="12880"/>
              </a:lnSpc>
            </a:pPr>
            <a:r>
              <a:rPr lang="en-US" sz="9200" b="1">
                <a:solidFill>
                  <a:srgbClr val="000000"/>
                </a:solidFill>
                <a:latin typeface="Poppins Bold"/>
                <a:ea typeface="Poppins Bold"/>
                <a:cs typeface="Poppins Bold"/>
                <a:sym typeface="Poppins Bold"/>
              </a:rPr>
              <a:t>Defect Tracking</a:t>
            </a:r>
          </a:p>
        </p:txBody>
      </p:sp>
      <p:grpSp>
        <p:nvGrpSpPr>
          <p:cNvPr id="3" name="Group 3"/>
          <p:cNvGrpSpPr/>
          <p:nvPr/>
        </p:nvGrpSpPr>
        <p:grpSpPr>
          <a:xfrm>
            <a:off x="3000440" y="-881937"/>
            <a:ext cx="1663642" cy="166364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6" name="Group 6"/>
          <p:cNvGrpSpPr/>
          <p:nvPr/>
        </p:nvGrpSpPr>
        <p:grpSpPr>
          <a:xfrm>
            <a:off x="14173819" y="-2139922"/>
            <a:ext cx="4279843" cy="427984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9" name="Group 9"/>
          <p:cNvGrpSpPr/>
          <p:nvPr/>
        </p:nvGrpSpPr>
        <p:grpSpPr>
          <a:xfrm>
            <a:off x="-272604" y="7826880"/>
            <a:ext cx="1086313" cy="108631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GB"/>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12" name="Group 12"/>
          <p:cNvGrpSpPr/>
          <p:nvPr/>
        </p:nvGrpSpPr>
        <p:grpSpPr>
          <a:xfrm>
            <a:off x="17143071" y="7446865"/>
            <a:ext cx="1086313" cy="108631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GB"/>
            </a:p>
          </p:txBody>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15" name="Freeform 15"/>
          <p:cNvSpPr/>
          <p:nvPr/>
        </p:nvSpPr>
        <p:spPr>
          <a:xfrm>
            <a:off x="-1019012" y="-2352212"/>
            <a:ext cx="4604192" cy="4604192"/>
          </a:xfrm>
          <a:custGeom>
            <a:avLst/>
            <a:gdLst/>
            <a:ahLst/>
            <a:cxnLst/>
            <a:rect l="l" t="t" r="r" b="b"/>
            <a:pathLst>
              <a:path w="4604192" h="4604192">
                <a:moveTo>
                  <a:pt x="0" y="0"/>
                </a:moveTo>
                <a:lnTo>
                  <a:pt x="4604192" y="0"/>
                </a:lnTo>
                <a:lnTo>
                  <a:pt x="4604192" y="4604192"/>
                </a:lnTo>
                <a:lnTo>
                  <a:pt x="0" y="4604192"/>
                </a:lnTo>
                <a:lnTo>
                  <a:pt x="0" y="0"/>
                </a:lnTo>
                <a:close/>
              </a:path>
            </a:pathLst>
          </a:custGeom>
          <a:blipFill>
            <a:blip r:embed="rId2"/>
            <a:stretch>
              <a:fillRect/>
            </a:stretch>
          </a:blipFill>
        </p:spPr>
        <p:txBody>
          <a:bodyPr/>
          <a:lstStyle/>
          <a:p>
            <a:endParaRPr lang="en-GB"/>
          </a:p>
        </p:txBody>
      </p:sp>
      <p:sp>
        <p:nvSpPr>
          <p:cNvPr id="16" name="Freeform 16"/>
          <p:cNvSpPr/>
          <p:nvPr/>
        </p:nvSpPr>
        <p:spPr>
          <a:xfrm>
            <a:off x="-643105" y="8533178"/>
            <a:ext cx="2621184" cy="2621184"/>
          </a:xfrm>
          <a:custGeom>
            <a:avLst/>
            <a:gdLst/>
            <a:ahLst/>
            <a:cxnLst/>
            <a:rect l="l" t="t" r="r" b="b"/>
            <a:pathLst>
              <a:path w="2621184" h="2621184">
                <a:moveTo>
                  <a:pt x="0" y="0"/>
                </a:moveTo>
                <a:lnTo>
                  <a:pt x="2621184" y="0"/>
                </a:lnTo>
                <a:lnTo>
                  <a:pt x="2621184" y="2621184"/>
                </a:lnTo>
                <a:lnTo>
                  <a:pt x="0" y="2621184"/>
                </a:lnTo>
                <a:lnTo>
                  <a:pt x="0" y="0"/>
                </a:lnTo>
                <a:close/>
              </a:path>
            </a:pathLst>
          </a:custGeom>
          <a:blipFill>
            <a:blip r:embed="rId2"/>
            <a:stretch>
              <a:fillRect/>
            </a:stretch>
          </a:blipFill>
        </p:spPr>
        <p:txBody>
          <a:bodyPr/>
          <a:lstStyle/>
          <a:p>
            <a:endParaRPr lang="en-GB"/>
          </a:p>
        </p:txBody>
      </p:sp>
      <p:sp>
        <p:nvSpPr>
          <p:cNvPr id="17" name="Freeform 17"/>
          <p:cNvSpPr/>
          <p:nvPr/>
        </p:nvSpPr>
        <p:spPr>
          <a:xfrm>
            <a:off x="14173819" y="7898834"/>
            <a:ext cx="4122481" cy="4232295"/>
          </a:xfrm>
          <a:custGeom>
            <a:avLst/>
            <a:gdLst/>
            <a:ahLst/>
            <a:cxnLst/>
            <a:rect l="l" t="t" r="r" b="b"/>
            <a:pathLst>
              <a:path w="4122481" h="4232295">
                <a:moveTo>
                  <a:pt x="0" y="0"/>
                </a:moveTo>
                <a:lnTo>
                  <a:pt x="4122482" y="0"/>
                </a:lnTo>
                <a:lnTo>
                  <a:pt x="4122482" y="4232295"/>
                </a:lnTo>
                <a:lnTo>
                  <a:pt x="0" y="4232295"/>
                </a:lnTo>
                <a:lnTo>
                  <a:pt x="0" y="0"/>
                </a:lnTo>
                <a:close/>
              </a:path>
            </a:pathLst>
          </a:custGeom>
          <a:blipFill>
            <a:blip r:embed="rId2"/>
            <a:stretch>
              <a:fillRect l="-1331" r="-1331"/>
            </a:stretch>
          </a:blipFill>
        </p:spPr>
        <p:txBody>
          <a:bodyPr/>
          <a:lstStyle/>
          <a:p>
            <a:endParaRPr lang="en-GB"/>
          </a:p>
        </p:txBody>
      </p:sp>
      <p:sp>
        <p:nvSpPr>
          <p:cNvPr id="18" name="Freeform 18"/>
          <p:cNvSpPr/>
          <p:nvPr/>
        </p:nvSpPr>
        <p:spPr>
          <a:xfrm>
            <a:off x="17143071" y="415637"/>
            <a:ext cx="1724285" cy="1724285"/>
          </a:xfrm>
          <a:custGeom>
            <a:avLst/>
            <a:gdLst/>
            <a:ahLst/>
            <a:cxnLst/>
            <a:rect l="l" t="t" r="r" b="b"/>
            <a:pathLst>
              <a:path w="1724285" h="1724285">
                <a:moveTo>
                  <a:pt x="0" y="0"/>
                </a:moveTo>
                <a:lnTo>
                  <a:pt x="1724285" y="0"/>
                </a:lnTo>
                <a:lnTo>
                  <a:pt x="1724285" y="1724285"/>
                </a:lnTo>
                <a:lnTo>
                  <a:pt x="0" y="1724285"/>
                </a:lnTo>
                <a:lnTo>
                  <a:pt x="0" y="0"/>
                </a:lnTo>
                <a:close/>
              </a:path>
            </a:pathLst>
          </a:custGeom>
          <a:blipFill>
            <a:blip r:embed="rId2"/>
            <a:stretch>
              <a:fillRect/>
            </a:stretch>
          </a:blipFill>
        </p:spPr>
        <p:txBody>
          <a:bodyPr/>
          <a:lstStyle/>
          <a:p>
            <a:endParaRPr lang="en-GB"/>
          </a:p>
        </p:txBody>
      </p:sp>
      <p:sp>
        <p:nvSpPr>
          <p:cNvPr id="19" name="Freeform 19"/>
          <p:cNvSpPr/>
          <p:nvPr/>
        </p:nvSpPr>
        <p:spPr>
          <a:xfrm>
            <a:off x="4451621" y="2423794"/>
            <a:ext cx="9384759" cy="6564571"/>
          </a:xfrm>
          <a:custGeom>
            <a:avLst/>
            <a:gdLst/>
            <a:ahLst/>
            <a:cxnLst/>
            <a:rect l="l" t="t" r="r" b="b"/>
            <a:pathLst>
              <a:path w="9384759" h="6564571">
                <a:moveTo>
                  <a:pt x="0" y="0"/>
                </a:moveTo>
                <a:lnTo>
                  <a:pt x="9384758" y="0"/>
                </a:lnTo>
                <a:lnTo>
                  <a:pt x="9384758" y="6564572"/>
                </a:lnTo>
                <a:lnTo>
                  <a:pt x="0" y="6564572"/>
                </a:lnTo>
                <a:lnTo>
                  <a:pt x="0" y="0"/>
                </a:lnTo>
                <a:close/>
              </a:path>
            </a:pathLst>
          </a:custGeom>
          <a:blipFill>
            <a:blip r:embed="rId3"/>
            <a:stretch>
              <a:fillRect t="-966"/>
            </a:stretch>
          </a:blipFill>
        </p:spPr>
        <p:txBody>
          <a:bodyPr/>
          <a:lstStyle/>
          <a:p>
            <a:endParaRPr lang="en-GB"/>
          </a:p>
        </p:txBody>
      </p:sp>
      <p:sp>
        <p:nvSpPr>
          <p:cNvPr id="20" name="TextBox 20"/>
          <p:cNvSpPr txBox="1"/>
          <p:nvPr/>
        </p:nvSpPr>
        <p:spPr>
          <a:xfrm>
            <a:off x="2365055" y="9178866"/>
            <a:ext cx="13557890" cy="481330"/>
          </a:xfrm>
          <a:prstGeom prst="rect">
            <a:avLst/>
          </a:prstGeom>
        </p:spPr>
        <p:txBody>
          <a:bodyPr lIns="0" tIns="0" rIns="0" bIns="0" rtlCol="0" anchor="t">
            <a:spAutoFit/>
          </a:bodyPr>
          <a:lstStyle/>
          <a:p>
            <a:pPr algn="l">
              <a:lnSpc>
                <a:spcPts val="3919"/>
              </a:lnSpc>
            </a:pPr>
            <a:r>
              <a:rPr lang="en-US" sz="2799" b="1">
                <a:solidFill>
                  <a:srgbClr val="000000"/>
                </a:solidFill>
                <a:latin typeface="Canva Sans Bold"/>
                <a:ea typeface="Canva Sans Bold"/>
                <a:cs typeface="Canva Sans Bold"/>
                <a:sym typeface="Canva Sans Bold"/>
              </a:rPr>
              <a:t>Bug: API returns 401 Unauthorized for valid admin tokens after server restart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sp>
        <p:nvSpPr>
          <p:cNvPr id="2" name="TextBox 2"/>
          <p:cNvSpPr txBox="1"/>
          <p:nvPr/>
        </p:nvSpPr>
        <p:spPr>
          <a:xfrm>
            <a:off x="1028700" y="781050"/>
            <a:ext cx="11422044" cy="1536695"/>
          </a:xfrm>
          <a:prstGeom prst="rect">
            <a:avLst/>
          </a:prstGeom>
        </p:spPr>
        <p:txBody>
          <a:bodyPr lIns="0" tIns="0" rIns="0" bIns="0" rtlCol="0" anchor="t">
            <a:spAutoFit/>
          </a:bodyPr>
          <a:lstStyle/>
          <a:p>
            <a:pPr algn="l">
              <a:lnSpc>
                <a:spcPts val="11900"/>
              </a:lnSpc>
            </a:pPr>
            <a:r>
              <a:rPr lang="en-US" sz="8500" b="1">
                <a:solidFill>
                  <a:srgbClr val="000000"/>
                </a:solidFill>
                <a:latin typeface="Poppins Bold"/>
                <a:ea typeface="Poppins Bold"/>
                <a:cs typeface="Poppins Bold"/>
                <a:sym typeface="Poppins Bold"/>
              </a:rPr>
              <a:t>Root Cause Analysis</a:t>
            </a:r>
          </a:p>
        </p:txBody>
      </p:sp>
      <p:grpSp>
        <p:nvGrpSpPr>
          <p:cNvPr id="3" name="Group 3"/>
          <p:cNvGrpSpPr/>
          <p:nvPr/>
        </p:nvGrpSpPr>
        <p:grpSpPr>
          <a:xfrm>
            <a:off x="3000440" y="-881937"/>
            <a:ext cx="1663642" cy="166364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6" name="Group 6"/>
          <p:cNvGrpSpPr/>
          <p:nvPr/>
        </p:nvGrpSpPr>
        <p:grpSpPr>
          <a:xfrm>
            <a:off x="14173819" y="-2139922"/>
            <a:ext cx="4279843" cy="427984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9" name="Group 9"/>
          <p:cNvGrpSpPr/>
          <p:nvPr/>
        </p:nvGrpSpPr>
        <p:grpSpPr>
          <a:xfrm>
            <a:off x="-272604" y="7826880"/>
            <a:ext cx="1086313" cy="108631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GB"/>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12" name="Group 12"/>
          <p:cNvGrpSpPr/>
          <p:nvPr/>
        </p:nvGrpSpPr>
        <p:grpSpPr>
          <a:xfrm>
            <a:off x="1028700" y="8913194"/>
            <a:ext cx="1086313" cy="108631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GB"/>
            </a:p>
          </p:txBody>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15" name="Freeform 15"/>
          <p:cNvSpPr/>
          <p:nvPr/>
        </p:nvSpPr>
        <p:spPr>
          <a:xfrm>
            <a:off x="-1019012" y="-2352212"/>
            <a:ext cx="4604192" cy="4604192"/>
          </a:xfrm>
          <a:custGeom>
            <a:avLst/>
            <a:gdLst/>
            <a:ahLst/>
            <a:cxnLst/>
            <a:rect l="l" t="t" r="r" b="b"/>
            <a:pathLst>
              <a:path w="4604192" h="4604192">
                <a:moveTo>
                  <a:pt x="0" y="0"/>
                </a:moveTo>
                <a:lnTo>
                  <a:pt x="4604192" y="0"/>
                </a:lnTo>
                <a:lnTo>
                  <a:pt x="4604192" y="4604192"/>
                </a:lnTo>
                <a:lnTo>
                  <a:pt x="0" y="4604192"/>
                </a:lnTo>
                <a:lnTo>
                  <a:pt x="0" y="0"/>
                </a:lnTo>
                <a:close/>
              </a:path>
            </a:pathLst>
          </a:custGeom>
          <a:blipFill>
            <a:blip r:embed="rId2"/>
            <a:stretch>
              <a:fillRect/>
            </a:stretch>
          </a:blipFill>
        </p:spPr>
        <p:txBody>
          <a:bodyPr/>
          <a:lstStyle/>
          <a:p>
            <a:endParaRPr lang="en-GB"/>
          </a:p>
        </p:txBody>
      </p:sp>
      <p:sp>
        <p:nvSpPr>
          <p:cNvPr id="16" name="Freeform 16"/>
          <p:cNvSpPr/>
          <p:nvPr/>
        </p:nvSpPr>
        <p:spPr>
          <a:xfrm>
            <a:off x="-643105" y="8533178"/>
            <a:ext cx="2621184" cy="2621184"/>
          </a:xfrm>
          <a:custGeom>
            <a:avLst/>
            <a:gdLst/>
            <a:ahLst/>
            <a:cxnLst/>
            <a:rect l="l" t="t" r="r" b="b"/>
            <a:pathLst>
              <a:path w="2621184" h="2621184">
                <a:moveTo>
                  <a:pt x="0" y="0"/>
                </a:moveTo>
                <a:lnTo>
                  <a:pt x="2621184" y="0"/>
                </a:lnTo>
                <a:lnTo>
                  <a:pt x="2621184" y="2621184"/>
                </a:lnTo>
                <a:lnTo>
                  <a:pt x="0" y="2621184"/>
                </a:lnTo>
                <a:lnTo>
                  <a:pt x="0" y="0"/>
                </a:lnTo>
                <a:close/>
              </a:path>
            </a:pathLst>
          </a:custGeom>
          <a:blipFill>
            <a:blip r:embed="rId2"/>
            <a:stretch>
              <a:fillRect/>
            </a:stretch>
          </a:blipFill>
        </p:spPr>
        <p:txBody>
          <a:bodyPr/>
          <a:lstStyle/>
          <a:p>
            <a:endParaRPr lang="en-GB"/>
          </a:p>
        </p:txBody>
      </p:sp>
      <p:sp>
        <p:nvSpPr>
          <p:cNvPr id="17" name="Freeform 17"/>
          <p:cNvSpPr/>
          <p:nvPr/>
        </p:nvSpPr>
        <p:spPr>
          <a:xfrm>
            <a:off x="17143071" y="415637"/>
            <a:ext cx="1724285" cy="1724285"/>
          </a:xfrm>
          <a:custGeom>
            <a:avLst/>
            <a:gdLst/>
            <a:ahLst/>
            <a:cxnLst/>
            <a:rect l="l" t="t" r="r" b="b"/>
            <a:pathLst>
              <a:path w="1724285" h="1724285">
                <a:moveTo>
                  <a:pt x="0" y="0"/>
                </a:moveTo>
                <a:lnTo>
                  <a:pt x="1724285" y="0"/>
                </a:lnTo>
                <a:lnTo>
                  <a:pt x="1724285" y="1724285"/>
                </a:lnTo>
                <a:lnTo>
                  <a:pt x="0" y="1724285"/>
                </a:lnTo>
                <a:lnTo>
                  <a:pt x="0" y="0"/>
                </a:lnTo>
                <a:close/>
              </a:path>
            </a:pathLst>
          </a:custGeom>
          <a:blipFill>
            <a:blip r:embed="rId2"/>
            <a:stretch>
              <a:fillRect/>
            </a:stretch>
          </a:blipFill>
        </p:spPr>
        <p:txBody>
          <a:bodyPr/>
          <a:lstStyle/>
          <a:p>
            <a:endParaRPr lang="en-GB"/>
          </a:p>
        </p:txBody>
      </p:sp>
      <p:sp>
        <p:nvSpPr>
          <p:cNvPr id="18" name="TextBox 18"/>
          <p:cNvSpPr txBox="1"/>
          <p:nvPr/>
        </p:nvSpPr>
        <p:spPr>
          <a:xfrm>
            <a:off x="619862" y="2489195"/>
            <a:ext cx="5887244" cy="712402"/>
          </a:xfrm>
          <a:prstGeom prst="rect">
            <a:avLst/>
          </a:prstGeom>
        </p:spPr>
        <p:txBody>
          <a:bodyPr lIns="0" tIns="0" rIns="0" bIns="0" rtlCol="0" anchor="t">
            <a:spAutoFit/>
          </a:bodyPr>
          <a:lstStyle/>
          <a:p>
            <a:pPr marL="907355" lvl="1" indent="-453677" algn="just">
              <a:lnSpc>
                <a:spcPts val="5883"/>
              </a:lnSpc>
              <a:buFont typeface="Arial"/>
              <a:buChar char="•"/>
            </a:pPr>
            <a:r>
              <a:rPr lang="en-US" sz="4202" b="1">
                <a:solidFill>
                  <a:srgbClr val="000000"/>
                </a:solidFill>
                <a:latin typeface="Canva Sans Bold"/>
                <a:ea typeface="Canva Sans Bold"/>
                <a:cs typeface="Canva Sans Bold"/>
                <a:sym typeface="Canva Sans Bold"/>
              </a:rPr>
              <a:t>What Happened:</a:t>
            </a:r>
          </a:p>
        </p:txBody>
      </p:sp>
      <p:sp>
        <p:nvSpPr>
          <p:cNvPr id="19" name="TextBox 19"/>
          <p:cNvSpPr txBox="1"/>
          <p:nvPr/>
        </p:nvSpPr>
        <p:spPr>
          <a:xfrm>
            <a:off x="619862" y="4541287"/>
            <a:ext cx="6282966" cy="712402"/>
          </a:xfrm>
          <a:prstGeom prst="rect">
            <a:avLst/>
          </a:prstGeom>
        </p:spPr>
        <p:txBody>
          <a:bodyPr lIns="0" tIns="0" rIns="0" bIns="0" rtlCol="0" anchor="t">
            <a:spAutoFit/>
          </a:bodyPr>
          <a:lstStyle/>
          <a:p>
            <a:pPr marL="907355" lvl="1" indent="-453677" algn="just">
              <a:lnSpc>
                <a:spcPts val="5883"/>
              </a:lnSpc>
              <a:buFont typeface="Arial"/>
              <a:buChar char="•"/>
            </a:pPr>
            <a:r>
              <a:rPr lang="en-US" sz="4202" b="1">
                <a:solidFill>
                  <a:srgbClr val="000000"/>
                </a:solidFill>
                <a:latin typeface="Canva Sans Bold"/>
                <a:ea typeface="Canva Sans Bold"/>
                <a:cs typeface="Canva Sans Bold"/>
                <a:sym typeface="Canva Sans Bold"/>
              </a:rPr>
              <a:t>Why It Happened:</a:t>
            </a:r>
          </a:p>
        </p:txBody>
      </p:sp>
      <p:sp>
        <p:nvSpPr>
          <p:cNvPr id="20" name="TextBox 20"/>
          <p:cNvSpPr txBox="1"/>
          <p:nvPr/>
        </p:nvSpPr>
        <p:spPr>
          <a:xfrm>
            <a:off x="619862" y="7137395"/>
            <a:ext cx="6282966" cy="712402"/>
          </a:xfrm>
          <a:prstGeom prst="rect">
            <a:avLst/>
          </a:prstGeom>
        </p:spPr>
        <p:txBody>
          <a:bodyPr lIns="0" tIns="0" rIns="0" bIns="0" rtlCol="0" anchor="t">
            <a:spAutoFit/>
          </a:bodyPr>
          <a:lstStyle/>
          <a:p>
            <a:pPr marL="907355" lvl="1" indent="-453677" algn="just">
              <a:lnSpc>
                <a:spcPts val="5883"/>
              </a:lnSpc>
              <a:buFont typeface="Arial"/>
              <a:buChar char="•"/>
            </a:pPr>
            <a:r>
              <a:rPr lang="en-US" sz="4202" b="1">
                <a:solidFill>
                  <a:srgbClr val="000000"/>
                </a:solidFill>
                <a:latin typeface="Canva Sans Bold"/>
                <a:ea typeface="Canva Sans Bold"/>
                <a:cs typeface="Canva Sans Bold"/>
                <a:sym typeface="Canva Sans Bold"/>
              </a:rPr>
              <a:t>Technical Details:</a:t>
            </a:r>
          </a:p>
        </p:txBody>
      </p:sp>
      <p:sp>
        <p:nvSpPr>
          <p:cNvPr id="21" name="TextBox 21"/>
          <p:cNvSpPr txBox="1"/>
          <p:nvPr/>
        </p:nvSpPr>
        <p:spPr>
          <a:xfrm>
            <a:off x="6468260" y="2622545"/>
            <a:ext cx="11604681" cy="20408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The admin authentication middleware fails to properly validate JWT tokens, returning 401 Unauthorized errors for valid admin sessions.</a:t>
            </a:r>
          </a:p>
          <a:p>
            <a:pPr algn="l">
              <a:lnSpc>
                <a:spcPts val="4060"/>
              </a:lnSpc>
            </a:pPr>
            <a:endParaRPr lang="en-US" sz="2900">
              <a:solidFill>
                <a:srgbClr val="000000"/>
              </a:solidFill>
              <a:latin typeface="Canva Sans"/>
              <a:ea typeface="Canva Sans"/>
              <a:cs typeface="Canva Sans"/>
              <a:sym typeface="Canva Sans"/>
            </a:endParaRPr>
          </a:p>
        </p:txBody>
      </p:sp>
      <p:sp>
        <p:nvSpPr>
          <p:cNvPr id="22" name="TextBox 22"/>
          <p:cNvSpPr txBox="1"/>
          <p:nvPr/>
        </p:nvSpPr>
        <p:spPr>
          <a:xfrm>
            <a:off x="6477785" y="4679945"/>
            <a:ext cx="11604681" cy="204089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The token creation uses `jwt.sign(email+password, secret)` which creates a token with the concatenated string as payload, but the verification incorrectly compares the entire decoded token object against environment variables.</a:t>
            </a:r>
          </a:p>
        </p:txBody>
      </p:sp>
      <p:sp>
        <p:nvSpPr>
          <p:cNvPr id="23" name="TextBox 23"/>
          <p:cNvSpPr txBox="1"/>
          <p:nvPr/>
        </p:nvSpPr>
        <p:spPr>
          <a:xfrm>
            <a:off x="6411857" y="7280270"/>
            <a:ext cx="11876143" cy="2555240"/>
          </a:xfrm>
          <a:prstGeom prst="rect">
            <a:avLst/>
          </a:prstGeom>
        </p:spPr>
        <p:txBody>
          <a:bodyPr lIns="0" tIns="0" rIns="0" bIns="0" rtlCol="0" anchor="t">
            <a:spAutoFit/>
          </a:bodyPr>
          <a:lstStyle/>
          <a:p>
            <a:pPr algn="l">
              <a:lnSpc>
                <a:spcPts val="4060"/>
              </a:lnSpc>
            </a:pPr>
            <a:r>
              <a:rPr lang="en-US" sz="2900">
                <a:solidFill>
                  <a:srgbClr val="000000"/>
                </a:solidFill>
                <a:latin typeface="Canva Sans"/>
                <a:ea typeface="Canva Sans"/>
                <a:cs typeface="Canva Sans"/>
                <a:sym typeface="Canva Sans"/>
              </a:rPr>
              <a:t>Token creation: `jwt.sign("admin@rynza.comqwerty2002", secret)`</a:t>
            </a:r>
          </a:p>
          <a:p>
            <a:pPr algn="l">
              <a:lnSpc>
                <a:spcPts val="4060"/>
              </a:lnSpc>
            </a:pPr>
            <a:r>
              <a:rPr lang="en-US" sz="2900">
                <a:solidFill>
                  <a:srgbClr val="000000"/>
                </a:solidFill>
                <a:latin typeface="Canva Sans"/>
                <a:ea typeface="Canva Sans"/>
                <a:cs typeface="Canva Sans"/>
                <a:sym typeface="Canva Sans"/>
              </a:rPr>
              <a:t>Verification expects decoded object to equal string concatenation</a:t>
            </a:r>
          </a:p>
          <a:p>
            <a:pPr algn="l">
              <a:lnSpc>
                <a:spcPts val="4060"/>
              </a:lnSpc>
            </a:pPr>
            <a:r>
              <a:rPr lang="en-US" sz="2900">
                <a:solidFill>
                  <a:srgbClr val="000000"/>
                </a:solidFill>
                <a:latin typeface="Canva Sans"/>
                <a:ea typeface="Canva Sans"/>
                <a:cs typeface="Canva Sans"/>
                <a:sym typeface="Canva Sans"/>
              </a:rPr>
              <a:t>JWT.decode() returns `{ payload, header, signature }` not just the payload</a:t>
            </a:r>
          </a:p>
          <a:p>
            <a:pPr algn="l">
              <a:lnSpc>
                <a:spcPts val="4060"/>
              </a:lnSpc>
            </a:pPr>
            <a:endParaRPr lang="en-US" sz="2900">
              <a:solidFill>
                <a:srgbClr val="000000"/>
              </a:solidFill>
              <a:latin typeface="Canva Sans"/>
              <a:ea typeface="Canva Sans"/>
              <a:cs typeface="Canva Sans"/>
              <a:sym typeface="Canv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sp>
        <p:nvSpPr>
          <p:cNvPr id="2" name="TextBox 2"/>
          <p:cNvSpPr txBox="1"/>
          <p:nvPr/>
        </p:nvSpPr>
        <p:spPr>
          <a:xfrm>
            <a:off x="1028700" y="781050"/>
            <a:ext cx="11422044" cy="1536695"/>
          </a:xfrm>
          <a:prstGeom prst="rect">
            <a:avLst/>
          </a:prstGeom>
        </p:spPr>
        <p:txBody>
          <a:bodyPr lIns="0" tIns="0" rIns="0" bIns="0" rtlCol="0" anchor="t">
            <a:spAutoFit/>
          </a:bodyPr>
          <a:lstStyle/>
          <a:p>
            <a:pPr algn="l">
              <a:lnSpc>
                <a:spcPts val="11900"/>
              </a:lnSpc>
            </a:pPr>
            <a:r>
              <a:rPr lang="en-US" sz="8500" b="1">
                <a:solidFill>
                  <a:srgbClr val="000000"/>
                </a:solidFill>
                <a:latin typeface="Poppins Bold"/>
                <a:ea typeface="Poppins Bold"/>
                <a:cs typeface="Poppins Bold"/>
                <a:sym typeface="Poppins Bold"/>
              </a:rPr>
              <a:t>Root Cause Analysis</a:t>
            </a:r>
          </a:p>
        </p:txBody>
      </p:sp>
      <p:grpSp>
        <p:nvGrpSpPr>
          <p:cNvPr id="3" name="Group 3"/>
          <p:cNvGrpSpPr/>
          <p:nvPr/>
        </p:nvGrpSpPr>
        <p:grpSpPr>
          <a:xfrm>
            <a:off x="3000440" y="-881937"/>
            <a:ext cx="1663642" cy="166364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6" name="Group 6"/>
          <p:cNvGrpSpPr/>
          <p:nvPr/>
        </p:nvGrpSpPr>
        <p:grpSpPr>
          <a:xfrm>
            <a:off x="14173819" y="-2139922"/>
            <a:ext cx="4279843" cy="427984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9" name="Group 9"/>
          <p:cNvGrpSpPr/>
          <p:nvPr/>
        </p:nvGrpSpPr>
        <p:grpSpPr>
          <a:xfrm>
            <a:off x="-272604" y="7826880"/>
            <a:ext cx="1086313" cy="108631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GB"/>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12" name="Group 12"/>
          <p:cNvGrpSpPr/>
          <p:nvPr/>
        </p:nvGrpSpPr>
        <p:grpSpPr>
          <a:xfrm>
            <a:off x="1028700" y="8913194"/>
            <a:ext cx="1086313" cy="108631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GB"/>
            </a:p>
          </p:txBody>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15" name="Freeform 15"/>
          <p:cNvSpPr/>
          <p:nvPr/>
        </p:nvSpPr>
        <p:spPr>
          <a:xfrm>
            <a:off x="-1019012" y="-2352212"/>
            <a:ext cx="4604192" cy="4604192"/>
          </a:xfrm>
          <a:custGeom>
            <a:avLst/>
            <a:gdLst/>
            <a:ahLst/>
            <a:cxnLst/>
            <a:rect l="l" t="t" r="r" b="b"/>
            <a:pathLst>
              <a:path w="4604192" h="4604192">
                <a:moveTo>
                  <a:pt x="0" y="0"/>
                </a:moveTo>
                <a:lnTo>
                  <a:pt x="4604192" y="0"/>
                </a:lnTo>
                <a:lnTo>
                  <a:pt x="4604192" y="4604192"/>
                </a:lnTo>
                <a:lnTo>
                  <a:pt x="0" y="4604192"/>
                </a:lnTo>
                <a:lnTo>
                  <a:pt x="0" y="0"/>
                </a:lnTo>
                <a:close/>
              </a:path>
            </a:pathLst>
          </a:custGeom>
          <a:blipFill>
            <a:blip r:embed="rId2"/>
            <a:stretch>
              <a:fillRect/>
            </a:stretch>
          </a:blipFill>
        </p:spPr>
        <p:txBody>
          <a:bodyPr/>
          <a:lstStyle/>
          <a:p>
            <a:endParaRPr lang="en-GB"/>
          </a:p>
        </p:txBody>
      </p:sp>
      <p:sp>
        <p:nvSpPr>
          <p:cNvPr id="16" name="Freeform 16"/>
          <p:cNvSpPr/>
          <p:nvPr/>
        </p:nvSpPr>
        <p:spPr>
          <a:xfrm>
            <a:off x="-643105" y="8533178"/>
            <a:ext cx="2621184" cy="2621184"/>
          </a:xfrm>
          <a:custGeom>
            <a:avLst/>
            <a:gdLst/>
            <a:ahLst/>
            <a:cxnLst/>
            <a:rect l="l" t="t" r="r" b="b"/>
            <a:pathLst>
              <a:path w="2621184" h="2621184">
                <a:moveTo>
                  <a:pt x="0" y="0"/>
                </a:moveTo>
                <a:lnTo>
                  <a:pt x="2621184" y="0"/>
                </a:lnTo>
                <a:lnTo>
                  <a:pt x="2621184" y="2621184"/>
                </a:lnTo>
                <a:lnTo>
                  <a:pt x="0" y="2621184"/>
                </a:lnTo>
                <a:lnTo>
                  <a:pt x="0" y="0"/>
                </a:lnTo>
                <a:close/>
              </a:path>
            </a:pathLst>
          </a:custGeom>
          <a:blipFill>
            <a:blip r:embed="rId2"/>
            <a:stretch>
              <a:fillRect/>
            </a:stretch>
          </a:blipFill>
        </p:spPr>
        <p:txBody>
          <a:bodyPr/>
          <a:lstStyle/>
          <a:p>
            <a:endParaRPr lang="en-GB"/>
          </a:p>
        </p:txBody>
      </p:sp>
      <p:sp>
        <p:nvSpPr>
          <p:cNvPr id="17" name="Freeform 17"/>
          <p:cNvSpPr/>
          <p:nvPr/>
        </p:nvSpPr>
        <p:spPr>
          <a:xfrm>
            <a:off x="17143071" y="415637"/>
            <a:ext cx="1724285" cy="1724285"/>
          </a:xfrm>
          <a:custGeom>
            <a:avLst/>
            <a:gdLst/>
            <a:ahLst/>
            <a:cxnLst/>
            <a:rect l="l" t="t" r="r" b="b"/>
            <a:pathLst>
              <a:path w="1724285" h="1724285">
                <a:moveTo>
                  <a:pt x="0" y="0"/>
                </a:moveTo>
                <a:lnTo>
                  <a:pt x="1724285" y="0"/>
                </a:lnTo>
                <a:lnTo>
                  <a:pt x="1724285" y="1724285"/>
                </a:lnTo>
                <a:lnTo>
                  <a:pt x="0" y="1724285"/>
                </a:lnTo>
                <a:lnTo>
                  <a:pt x="0" y="0"/>
                </a:lnTo>
                <a:close/>
              </a:path>
            </a:pathLst>
          </a:custGeom>
          <a:blipFill>
            <a:blip r:embed="rId2"/>
            <a:stretch>
              <a:fillRect/>
            </a:stretch>
          </a:blipFill>
        </p:spPr>
        <p:txBody>
          <a:bodyPr/>
          <a:lstStyle/>
          <a:p>
            <a:endParaRPr lang="en-GB"/>
          </a:p>
        </p:txBody>
      </p:sp>
      <p:sp>
        <p:nvSpPr>
          <p:cNvPr id="18" name="Freeform 18"/>
          <p:cNvSpPr/>
          <p:nvPr/>
        </p:nvSpPr>
        <p:spPr>
          <a:xfrm>
            <a:off x="1028700" y="3215567"/>
            <a:ext cx="6512583" cy="4796488"/>
          </a:xfrm>
          <a:custGeom>
            <a:avLst/>
            <a:gdLst/>
            <a:ahLst/>
            <a:cxnLst/>
            <a:rect l="l" t="t" r="r" b="b"/>
            <a:pathLst>
              <a:path w="6512583" h="4796488">
                <a:moveTo>
                  <a:pt x="0" y="0"/>
                </a:moveTo>
                <a:lnTo>
                  <a:pt x="6512583" y="0"/>
                </a:lnTo>
                <a:lnTo>
                  <a:pt x="6512583" y="4796488"/>
                </a:lnTo>
                <a:lnTo>
                  <a:pt x="0" y="4796488"/>
                </a:lnTo>
                <a:lnTo>
                  <a:pt x="0" y="0"/>
                </a:lnTo>
                <a:close/>
              </a:path>
            </a:pathLst>
          </a:custGeom>
          <a:blipFill>
            <a:blip r:embed="rId3"/>
            <a:stretch>
              <a:fillRect/>
            </a:stretch>
          </a:blipFill>
        </p:spPr>
        <p:txBody>
          <a:bodyPr/>
          <a:lstStyle/>
          <a:p>
            <a:endParaRPr lang="en-GB"/>
          </a:p>
        </p:txBody>
      </p:sp>
      <p:sp>
        <p:nvSpPr>
          <p:cNvPr id="19" name="Freeform 19"/>
          <p:cNvSpPr/>
          <p:nvPr/>
        </p:nvSpPr>
        <p:spPr>
          <a:xfrm>
            <a:off x="8153014" y="3215567"/>
            <a:ext cx="8027594" cy="4796488"/>
          </a:xfrm>
          <a:custGeom>
            <a:avLst/>
            <a:gdLst/>
            <a:ahLst/>
            <a:cxnLst/>
            <a:rect l="l" t="t" r="r" b="b"/>
            <a:pathLst>
              <a:path w="8027594" h="4796488">
                <a:moveTo>
                  <a:pt x="0" y="0"/>
                </a:moveTo>
                <a:lnTo>
                  <a:pt x="8027594" y="0"/>
                </a:lnTo>
                <a:lnTo>
                  <a:pt x="8027594" y="4796488"/>
                </a:lnTo>
                <a:lnTo>
                  <a:pt x="0" y="4796488"/>
                </a:lnTo>
                <a:lnTo>
                  <a:pt x="0" y="0"/>
                </a:lnTo>
                <a:close/>
              </a:path>
            </a:pathLst>
          </a:custGeom>
          <a:blipFill>
            <a:blip r:embed="rId4"/>
            <a:stretch>
              <a:fillRect/>
            </a:stretch>
          </a:blipFill>
        </p:spPr>
        <p:txBody>
          <a:bodyPr/>
          <a:lstStyle/>
          <a:p>
            <a:endParaRPr lang="en-GB"/>
          </a:p>
        </p:txBody>
      </p:sp>
      <p:sp>
        <p:nvSpPr>
          <p:cNvPr id="20" name="TextBox 20"/>
          <p:cNvSpPr txBox="1"/>
          <p:nvPr/>
        </p:nvSpPr>
        <p:spPr>
          <a:xfrm>
            <a:off x="1028700" y="2212970"/>
            <a:ext cx="5378459" cy="754947"/>
          </a:xfrm>
          <a:prstGeom prst="rect">
            <a:avLst/>
          </a:prstGeom>
        </p:spPr>
        <p:txBody>
          <a:bodyPr lIns="0" tIns="0" rIns="0" bIns="0" rtlCol="0" anchor="t">
            <a:spAutoFit/>
          </a:bodyPr>
          <a:lstStyle/>
          <a:p>
            <a:pPr algn="just">
              <a:lnSpc>
                <a:spcPts val="6163"/>
              </a:lnSpc>
            </a:pPr>
            <a:r>
              <a:rPr lang="en-US" sz="4402" b="1">
                <a:solidFill>
                  <a:srgbClr val="000000"/>
                </a:solidFill>
                <a:latin typeface="Canva Sans Bold"/>
                <a:ea typeface="Canva Sans Bold"/>
                <a:cs typeface="Canva Sans Bold"/>
                <a:sym typeface="Canva Sans Bold"/>
              </a:rPr>
              <a:t>Fix Implementation</a:t>
            </a:r>
          </a:p>
        </p:txBody>
      </p:sp>
      <p:sp>
        <p:nvSpPr>
          <p:cNvPr id="21" name="TextBox 21"/>
          <p:cNvSpPr txBox="1"/>
          <p:nvPr/>
        </p:nvSpPr>
        <p:spPr>
          <a:xfrm>
            <a:off x="2334088" y="8697596"/>
            <a:ext cx="14561498" cy="1064259"/>
          </a:xfrm>
          <a:prstGeom prst="rect">
            <a:avLst/>
          </a:prstGeom>
        </p:spPr>
        <p:txBody>
          <a:bodyPr lIns="0" tIns="0" rIns="0" bIns="0" rtlCol="0" anchor="t">
            <a:spAutoFit/>
          </a:bodyPr>
          <a:lstStyle/>
          <a:p>
            <a:pPr algn="l">
              <a:lnSpc>
                <a:spcPts val="4340"/>
              </a:lnSpc>
            </a:pPr>
            <a:r>
              <a:rPr lang="en-US" sz="3100" b="1">
                <a:solidFill>
                  <a:srgbClr val="000000"/>
                </a:solidFill>
                <a:latin typeface="Canva Sans Bold"/>
                <a:ea typeface="Canva Sans Bold"/>
                <a:cs typeface="Canva Sans Bold"/>
                <a:sym typeface="Canva Sans Bold"/>
              </a:rPr>
              <a:t>FIX: Properly check the payload properties and create a valid JWT payload instead of using string concatenation.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90343" y="1169723"/>
            <a:ext cx="10051832" cy="3228973"/>
          </a:xfrm>
          <a:prstGeom prst="rect">
            <a:avLst/>
          </a:prstGeom>
        </p:spPr>
        <p:txBody>
          <a:bodyPr lIns="0" tIns="0" rIns="0" bIns="0" rtlCol="0" anchor="t">
            <a:spAutoFit/>
          </a:bodyPr>
          <a:lstStyle/>
          <a:p>
            <a:pPr algn="r">
              <a:lnSpc>
                <a:spcPts val="12600"/>
              </a:lnSpc>
            </a:pPr>
            <a:r>
              <a:rPr lang="en-US" sz="9000" b="1">
                <a:solidFill>
                  <a:srgbClr val="000000"/>
                </a:solidFill>
                <a:latin typeface="Poppins Bold"/>
                <a:ea typeface="Poppins Bold"/>
                <a:cs typeface="Poppins Bold"/>
                <a:sym typeface="Poppins Bold"/>
              </a:rPr>
              <a:t>Software Quality Metrics </a:t>
            </a:r>
          </a:p>
        </p:txBody>
      </p:sp>
      <p:sp>
        <p:nvSpPr>
          <p:cNvPr id="3" name="TextBox 3"/>
          <p:cNvSpPr txBox="1"/>
          <p:nvPr/>
        </p:nvSpPr>
        <p:spPr>
          <a:xfrm>
            <a:off x="8773218" y="5854486"/>
            <a:ext cx="8486082" cy="1778000"/>
          </a:xfrm>
          <a:prstGeom prst="rect">
            <a:avLst/>
          </a:prstGeom>
        </p:spPr>
        <p:txBody>
          <a:bodyPr lIns="0" tIns="0" rIns="0" bIns="0" rtlCol="0" anchor="t">
            <a:spAutoFit/>
          </a:bodyPr>
          <a:lstStyle/>
          <a:p>
            <a:pPr algn="just">
              <a:lnSpc>
                <a:spcPts val="2800"/>
              </a:lnSpc>
            </a:pPr>
            <a:r>
              <a:rPr lang="en-US" sz="2000" dirty="0">
                <a:solidFill>
                  <a:srgbClr val="000000"/>
                </a:solidFill>
                <a:latin typeface="Poppins"/>
                <a:ea typeface="Poppins"/>
                <a:cs typeface="Poppins"/>
                <a:sym typeface="Poppins"/>
              </a:rPr>
              <a:t>1. </a:t>
            </a:r>
            <a:r>
              <a:rPr lang="en-US" sz="2000" dirty="0" err="1">
                <a:solidFill>
                  <a:srgbClr val="000000"/>
                </a:solidFill>
                <a:latin typeface="Poppins"/>
                <a:ea typeface="Poppins"/>
                <a:cs typeface="Poppins"/>
                <a:sym typeface="Poppins"/>
              </a:rPr>
              <a:t>Cloudinary</a:t>
            </a:r>
            <a:r>
              <a:rPr lang="en-US" sz="2000" dirty="0">
                <a:solidFill>
                  <a:srgbClr val="000000"/>
                </a:solidFill>
                <a:latin typeface="Poppins"/>
                <a:ea typeface="Poppins"/>
                <a:cs typeface="Poppins"/>
                <a:sym typeface="Poppins"/>
              </a:rPr>
              <a:t> upload error handling - Missing try-catch around image uploads</a:t>
            </a:r>
          </a:p>
          <a:p>
            <a:pPr algn="just">
              <a:lnSpc>
                <a:spcPts val="2800"/>
              </a:lnSpc>
            </a:pPr>
            <a:r>
              <a:rPr lang="en-US" sz="2000" dirty="0">
                <a:solidFill>
                  <a:srgbClr val="000000"/>
                </a:solidFill>
                <a:latin typeface="Poppins"/>
                <a:ea typeface="Poppins"/>
                <a:cs typeface="Poppins"/>
                <a:sym typeface="Poppins"/>
              </a:rPr>
              <a:t>2. Product data validation - No input sanitization for product details</a:t>
            </a:r>
          </a:p>
          <a:p>
            <a:pPr algn="just">
              <a:lnSpc>
                <a:spcPts val="2800"/>
              </a:lnSpc>
            </a:pPr>
            <a:endParaRPr lang="en-US" sz="2000" dirty="0">
              <a:solidFill>
                <a:srgbClr val="000000"/>
              </a:solidFill>
              <a:latin typeface="Poppins"/>
              <a:ea typeface="Poppins"/>
              <a:cs typeface="Poppins"/>
              <a:sym typeface="Poppins"/>
            </a:endParaRPr>
          </a:p>
        </p:txBody>
      </p:sp>
      <p:grpSp>
        <p:nvGrpSpPr>
          <p:cNvPr id="4" name="Group 4"/>
          <p:cNvGrpSpPr/>
          <p:nvPr/>
        </p:nvGrpSpPr>
        <p:grpSpPr>
          <a:xfrm>
            <a:off x="-267662" y="1191841"/>
            <a:ext cx="8325477" cy="8229600"/>
            <a:chOff x="0" y="0"/>
            <a:chExt cx="2192718" cy="2167467"/>
          </a:xfrm>
        </p:grpSpPr>
        <p:sp>
          <p:nvSpPr>
            <p:cNvPr id="5" name="Freeform 5"/>
            <p:cNvSpPr/>
            <p:nvPr/>
          </p:nvSpPr>
          <p:spPr>
            <a:xfrm>
              <a:off x="0" y="0"/>
              <a:ext cx="2192718" cy="2167467"/>
            </a:xfrm>
            <a:custGeom>
              <a:avLst/>
              <a:gdLst/>
              <a:ahLst/>
              <a:cxnLst/>
              <a:rect l="l" t="t" r="r" b="b"/>
              <a:pathLst>
                <a:path w="2192718" h="2167467">
                  <a:moveTo>
                    <a:pt x="47425" y="0"/>
                  </a:moveTo>
                  <a:lnTo>
                    <a:pt x="2145293" y="0"/>
                  </a:lnTo>
                  <a:cubicBezTo>
                    <a:pt x="2157871" y="0"/>
                    <a:pt x="2169934" y="4997"/>
                    <a:pt x="2178828" y="13891"/>
                  </a:cubicBezTo>
                  <a:cubicBezTo>
                    <a:pt x="2187722" y="22784"/>
                    <a:pt x="2192718" y="34847"/>
                    <a:pt x="2192718" y="47425"/>
                  </a:cubicBezTo>
                  <a:lnTo>
                    <a:pt x="2192718" y="2120042"/>
                  </a:lnTo>
                  <a:cubicBezTo>
                    <a:pt x="2192718" y="2132619"/>
                    <a:pt x="2187722" y="2144682"/>
                    <a:pt x="2178828" y="2153576"/>
                  </a:cubicBezTo>
                  <a:cubicBezTo>
                    <a:pt x="2169934" y="2162470"/>
                    <a:pt x="2157871" y="2167467"/>
                    <a:pt x="2145293" y="2167467"/>
                  </a:cubicBezTo>
                  <a:lnTo>
                    <a:pt x="47425" y="2167467"/>
                  </a:lnTo>
                  <a:cubicBezTo>
                    <a:pt x="34847" y="2167467"/>
                    <a:pt x="22784" y="2162470"/>
                    <a:pt x="13891" y="2153576"/>
                  </a:cubicBezTo>
                  <a:cubicBezTo>
                    <a:pt x="4997" y="2144682"/>
                    <a:pt x="0" y="2132619"/>
                    <a:pt x="0" y="2120042"/>
                  </a:cubicBezTo>
                  <a:lnTo>
                    <a:pt x="0" y="47425"/>
                  </a:lnTo>
                  <a:cubicBezTo>
                    <a:pt x="0" y="34847"/>
                    <a:pt x="4997" y="22784"/>
                    <a:pt x="13891" y="13891"/>
                  </a:cubicBezTo>
                  <a:cubicBezTo>
                    <a:pt x="22784" y="4997"/>
                    <a:pt x="34847" y="0"/>
                    <a:pt x="47425" y="0"/>
                  </a:cubicBezTo>
                  <a:close/>
                </a:path>
              </a:pathLst>
            </a:custGeom>
            <a:solidFill>
              <a:srgbClr val="F8D133"/>
            </a:solidFill>
          </p:spPr>
          <p:txBody>
            <a:bodyPr/>
            <a:lstStyle/>
            <a:p>
              <a:endParaRPr lang="en-GB"/>
            </a:p>
          </p:txBody>
        </p:sp>
        <p:sp>
          <p:nvSpPr>
            <p:cNvPr id="6" name="TextBox 6"/>
            <p:cNvSpPr txBox="1"/>
            <p:nvPr/>
          </p:nvSpPr>
          <p:spPr>
            <a:xfrm>
              <a:off x="0" y="-19050"/>
              <a:ext cx="2192718" cy="2186517"/>
            </a:xfrm>
            <a:prstGeom prst="rect">
              <a:avLst/>
            </a:prstGeom>
          </p:spPr>
          <p:txBody>
            <a:bodyPr lIns="50800" tIns="50800" rIns="50800" bIns="50800" rtlCol="0" anchor="ctr"/>
            <a:lstStyle/>
            <a:p>
              <a:pPr algn="ctr">
                <a:lnSpc>
                  <a:spcPts val="2079"/>
                </a:lnSpc>
              </a:pPr>
              <a:endParaRPr/>
            </a:p>
          </p:txBody>
        </p:sp>
      </p:grpSp>
      <p:sp>
        <p:nvSpPr>
          <p:cNvPr id="7" name="TextBox 7"/>
          <p:cNvSpPr txBox="1"/>
          <p:nvPr/>
        </p:nvSpPr>
        <p:spPr>
          <a:xfrm>
            <a:off x="455716" y="3419752"/>
            <a:ext cx="6503050" cy="879475"/>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Module: productController.js (Backend)</a:t>
            </a:r>
          </a:p>
          <a:p>
            <a:pPr algn="l">
              <a:lnSpc>
                <a:spcPts val="3499"/>
              </a:lnSpc>
            </a:pPr>
            <a:endParaRPr lang="en-US" sz="2499" b="1">
              <a:solidFill>
                <a:srgbClr val="000000"/>
              </a:solidFill>
              <a:latin typeface="Poppins Bold"/>
              <a:ea typeface="Poppins Bold"/>
              <a:cs typeface="Poppins Bold"/>
              <a:sym typeface="Poppins Bold"/>
            </a:endParaRPr>
          </a:p>
        </p:txBody>
      </p:sp>
      <p:grpSp>
        <p:nvGrpSpPr>
          <p:cNvPr id="8" name="Group 8"/>
          <p:cNvGrpSpPr/>
          <p:nvPr/>
        </p:nvGrpSpPr>
        <p:grpSpPr>
          <a:xfrm>
            <a:off x="13264257" y="8681532"/>
            <a:ext cx="2114557" cy="211455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11" name="Group 11"/>
          <p:cNvGrpSpPr/>
          <p:nvPr/>
        </p:nvGrpSpPr>
        <p:grpSpPr>
          <a:xfrm>
            <a:off x="15588534" y="60062"/>
            <a:ext cx="711384" cy="710616"/>
            <a:chOff x="0" y="0"/>
            <a:chExt cx="812800" cy="811923"/>
          </a:xfrm>
        </p:grpSpPr>
        <p:sp>
          <p:nvSpPr>
            <p:cNvPr id="12" name="Freeform 12"/>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3" name="TextBox 13"/>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14" name="Freeform 14"/>
          <p:cNvSpPr/>
          <p:nvPr/>
        </p:nvSpPr>
        <p:spPr>
          <a:xfrm>
            <a:off x="14979263" y="7984713"/>
            <a:ext cx="3460726" cy="3460726"/>
          </a:xfrm>
          <a:custGeom>
            <a:avLst/>
            <a:gdLst/>
            <a:ahLst/>
            <a:cxnLst/>
            <a:rect l="l" t="t" r="r" b="b"/>
            <a:pathLst>
              <a:path w="3460726" h="3460726">
                <a:moveTo>
                  <a:pt x="0" y="0"/>
                </a:moveTo>
                <a:lnTo>
                  <a:pt x="3460725" y="0"/>
                </a:lnTo>
                <a:lnTo>
                  <a:pt x="3460725" y="3460725"/>
                </a:lnTo>
                <a:lnTo>
                  <a:pt x="0" y="3460725"/>
                </a:lnTo>
                <a:lnTo>
                  <a:pt x="0" y="0"/>
                </a:lnTo>
                <a:close/>
              </a:path>
            </a:pathLst>
          </a:custGeom>
          <a:blipFill>
            <a:blip r:embed="rId2"/>
            <a:stretch>
              <a:fillRect/>
            </a:stretch>
          </a:blipFill>
        </p:spPr>
        <p:txBody>
          <a:bodyPr/>
          <a:lstStyle/>
          <a:p>
            <a:endParaRPr lang="en-GB"/>
          </a:p>
        </p:txBody>
      </p:sp>
      <p:sp>
        <p:nvSpPr>
          <p:cNvPr id="15" name="Freeform 15"/>
          <p:cNvSpPr/>
          <p:nvPr/>
        </p:nvSpPr>
        <p:spPr>
          <a:xfrm>
            <a:off x="16299918" y="-604909"/>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
        <p:nvSpPr>
          <p:cNvPr id="16" name="TextBox 16"/>
          <p:cNvSpPr txBox="1"/>
          <p:nvPr/>
        </p:nvSpPr>
        <p:spPr>
          <a:xfrm>
            <a:off x="455716" y="4196992"/>
            <a:ext cx="6169938" cy="1154958"/>
          </a:xfrm>
          <a:prstGeom prst="rect">
            <a:avLst/>
          </a:prstGeom>
        </p:spPr>
        <p:txBody>
          <a:bodyPr lIns="0" tIns="0" rIns="0" bIns="0" rtlCol="0" anchor="t">
            <a:spAutoFit/>
          </a:bodyPr>
          <a:lstStyle/>
          <a:p>
            <a:pPr algn="l">
              <a:lnSpc>
                <a:spcPts val="3015"/>
              </a:lnSpc>
              <a:spcBef>
                <a:spcPct val="0"/>
              </a:spcBef>
            </a:pPr>
            <a:r>
              <a:rPr lang="en-US" sz="2154">
                <a:solidFill>
                  <a:srgbClr val="000000"/>
                </a:solidFill>
                <a:latin typeface="Poppins"/>
                <a:ea typeface="Poppins"/>
                <a:cs typeface="Poppins"/>
                <a:sym typeface="Poppins"/>
              </a:rPr>
              <a:t>Analysis:</a:t>
            </a:r>
          </a:p>
          <a:p>
            <a:pPr marL="465096" lvl="1" indent="-232548" algn="l">
              <a:lnSpc>
                <a:spcPts val="3015"/>
              </a:lnSpc>
              <a:buFont typeface="Arial"/>
              <a:buChar char="•"/>
            </a:pPr>
            <a:r>
              <a:rPr lang="en-US" sz="2154">
                <a:solidFill>
                  <a:srgbClr val="000000"/>
                </a:solidFill>
                <a:latin typeface="Poppins"/>
                <a:ea typeface="Poppins"/>
                <a:cs typeface="Poppins"/>
                <a:sym typeface="Poppins"/>
              </a:rPr>
              <a:t>LOC (Lines of Code): 125 lines = 0.125 KLOC</a:t>
            </a:r>
          </a:p>
          <a:p>
            <a:pPr marL="465096" lvl="1" indent="-232548" algn="l">
              <a:lnSpc>
                <a:spcPts val="3015"/>
              </a:lnSpc>
              <a:buFont typeface="Arial"/>
              <a:buChar char="•"/>
            </a:pPr>
            <a:r>
              <a:rPr lang="en-US" sz="2154">
                <a:solidFill>
                  <a:srgbClr val="000000"/>
                </a:solidFill>
                <a:latin typeface="Poppins"/>
                <a:ea typeface="Poppins"/>
                <a:cs typeface="Poppins"/>
                <a:sym typeface="Poppins"/>
              </a:rPr>
              <a:t>Bugs Found: 2 critical bugs</a:t>
            </a:r>
          </a:p>
        </p:txBody>
      </p:sp>
      <p:sp>
        <p:nvSpPr>
          <p:cNvPr id="17" name="TextBox 17"/>
          <p:cNvSpPr txBox="1"/>
          <p:nvPr/>
        </p:nvSpPr>
        <p:spPr>
          <a:xfrm>
            <a:off x="455716" y="5671757"/>
            <a:ext cx="3668197" cy="392958"/>
          </a:xfrm>
          <a:prstGeom prst="rect">
            <a:avLst/>
          </a:prstGeom>
        </p:spPr>
        <p:txBody>
          <a:bodyPr lIns="0" tIns="0" rIns="0" bIns="0" rtlCol="0" anchor="t">
            <a:spAutoFit/>
          </a:bodyPr>
          <a:lstStyle/>
          <a:p>
            <a:pPr algn="ctr">
              <a:lnSpc>
                <a:spcPts val="3015"/>
              </a:lnSpc>
              <a:spcBef>
                <a:spcPct val="0"/>
              </a:spcBef>
            </a:pPr>
            <a:r>
              <a:rPr lang="en-US" sz="2154">
                <a:solidFill>
                  <a:srgbClr val="000000"/>
                </a:solidFill>
                <a:latin typeface="Poppins"/>
                <a:ea typeface="Poppins"/>
                <a:cs typeface="Poppins"/>
                <a:sym typeface="Poppins"/>
              </a:rPr>
              <a:t>Defect Density Calculation:</a:t>
            </a:r>
          </a:p>
        </p:txBody>
      </p:sp>
      <p:sp>
        <p:nvSpPr>
          <p:cNvPr id="18" name="TextBox 18"/>
          <p:cNvSpPr txBox="1"/>
          <p:nvPr/>
        </p:nvSpPr>
        <p:spPr>
          <a:xfrm>
            <a:off x="455716" y="6026615"/>
            <a:ext cx="7206377" cy="773958"/>
          </a:xfrm>
          <a:prstGeom prst="rect">
            <a:avLst/>
          </a:prstGeom>
        </p:spPr>
        <p:txBody>
          <a:bodyPr lIns="0" tIns="0" rIns="0" bIns="0" rtlCol="0" anchor="t">
            <a:spAutoFit/>
          </a:bodyPr>
          <a:lstStyle/>
          <a:p>
            <a:pPr marL="465096" lvl="1" indent="-232548" algn="l">
              <a:lnSpc>
                <a:spcPts val="3015"/>
              </a:lnSpc>
              <a:buFont typeface="Arial"/>
              <a:buChar char="•"/>
            </a:pPr>
            <a:r>
              <a:rPr lang="en-US" sz="2154">
                <a:solidFill>
                  <a:srgbClr val="000000"/>
                </a:solidFill>
                <a:latin typeface="Poppins"/>
                <a:ea typeface="Poppins"/>
                <a:cs typeface="Poppins"/>
                <a:sym typeface="Poppins"/>
              </a:rPr>
              <a:t>Defect Density = Number of defects / Size in KLOC</a:t>
            </a:r>
          </a:p>
          <a:p>
            <a:pPr marL="465096" lvl="1" indent="-232548" algn="l">
              <a:lnSpc>
                <a:spcPts val="3015"/>
              </a:lnSpc>
              <a:buFont typeface="Arial"/>
              <a:buChar char="•"/>
            </a:pPr>
            <a:r>
              <a:rPr lang="en-US" sz="2154">
                <a:solidFill>
                  <a:srgbClr val="000000"/>
                </a:solidFill>
                <a:latin typeface="Poppins"/>
                <a:ea typeface="Poppins"/>
                <a:cs typeface="Poppins"/>
                <a:sym typeface="Poppins"/>
              </a:rPr>
              <a:t>DD = 2 / 0.125 = 16 defects/KLOC</a:t>
            </a:r>
          </a:p>
        </p:txBody>
      </p:sp>
      <p:sp>
        <p:nvSpPr>
          <p:cNvPr id="19" name="TextBox 19"/>
          <p:cNvSpPr txBox="1"/>
          <p:nvPr/>
        </p:nvSpPr>
        <p:spPr>
          <a:xfrm>
            <a:off x="8534400" y="5051110"/>
            <a:ext cx="3037782" cy="451149"/>
          </a:xfrm>
          <a:prstGeom prst="rect">
            <a:avLst/>
          </a:prstGeom>
        </p:spPr>
        <p:txBody>
          <a:bodyPr wrap="square" lIns="0" tIns="0" rIns="0" bIns="0" rtlCol="0" anchor="t">
            <a:spAutoFit/>
          </a:bodyPr>
          <a:lstStyle/>
          <a:p>
            <a:pPr algn="ctr">
              <a:lnSpc>
                <a:spcPts val="3715"/>
              </a:lnSpc>
              <a:spcBef>
                <a:spcPct val="0"/>
              </a:spcBef>
            </a:pPr>
            <a:r>
              <a:rPr lang="en-US" sz="2654" dirty="0">
                <a:solidFill>
                  <a:srgbClr val="000000"/>
                </a:solidFill>
                <a:latin typeface="Poppins"/>
                <a:ea typeface="Poppins"/>
                <a:cs typeface="Poppins"/>
                <a:sym typeface="Poppins"/>
              </a:rPr>
              <a:t>Bugs Identified:</a:t>
            </a:r>
          </a:p>
        </p:txBody>
      </p:sp>
      <p:sp>
        <p:nvSpPr>
          <p:cNvPr id="20" name="TextBox 20"/>
          <p:cNvSpPr txBox="1"/>
          <p:nvPr/>
        </p:nvSpPr>
        <p:spPr>
          <a:xfrm>
            <a:off x="1478366" y="2183586"/>
            <a:ext cx="4437697" cy="558059"/>
          </a:xfrm>
          <a:prstGeom prst="rect">
            <a:avLst/>
          </a:prstGeom>
        </p:spPr>
        <p:txBody>
          <a:bodyPr lIns="0" tIns="0" rIns="0" bIns="0" rtlCol="0" anchor="t">
            <a:spAutoFit/>
          </a:bodyPr>
          <a:lstStyle/>
          <a:p>
            <a:pPr algn="ctr">
              <a:lnSpc>
                <a:spcPts val="4415"/>
              </a:lnSpc>
              <a:spcBef>
                <a:spcPct val="0"/>
              </a:spcBef>
            </a:pPr>
            <a:r>
              <a:rPr lang="en-US" sz="3154" b="1">
                <a:solidFill>
                  <a:srgbClr val="000000"/>
                </a:solidFill>
                <a:latin typeface="Poppins Bold"/>
                <a:ea typeface="Poppins Bold"/>
                <a:cs typeface="Poppins Bold"/>
                <a:sym typeface="Poppins Bold"/>
              </a:rPr>
              <a:t>Defect Density Report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145243"/>
            <a:ext cx="8115300" cy="11224811"/>
            <a:chOff x="0" y="0"/>
            <a:chExt cx="812800" cy="1124238"/>
          </a:xfrm>
        </p:grpSpPr>
        <p:sp>
          <p:nvSpPr>
            <p:cNvPr id="3" name="Freeform 3"/>
            <p:cNvSpPr/>
            <p:nvPr/>
          </p:nvSpPr>
          <p:spPr>
            <a:xfrm>
              <a:off x="0" y="0"/>
              <a:ext cx="812800" cy="1124238"/>
            </a:xfrm>
            <a:custGeom>
              <a:avLst/>
              <a:gdLst/>
              <a:ahLst/>
              <a:cxnLst/>
              <a:rect l="l" t="t" r="r" b="b"/>
              <a:pathLst>
                <a:path w="812800" h="1124238">
                  <a:moveTo>
                    <a:pt x="95399" y="0"/>
                  </a:moveTo>
                  <a:lnTo>
                    <a:pt x="717401" y="0"/>
                  </a:lnTo>
                  <a:cubicBezTo>
                    <a:pt x="770088" y="0"/>
                    <a:pt x="812800" y="42712"/>
                    <a:pt x="812800" y="95399"/>
                  </a:cubicBezTo>
                  <a:lnTo>
                    <a:pt x="812800" y="1028839"/>
                  </a:lnTo>
                  <a:cubicBezTo>
                    <a:pt x="812800" y="1081526"/>
                    <a:pt x="770088" y="1124238"/>
                    <a:pt x="717401" y="1124238"/>
                  </a:cubicBezTo>
                  <a:lnTo>
                    <a:pt x="95399" y="1124238"/>
                  </a:lnTo>
                  <a:cubicBezTo>
                    <a:pt x="70098" y="1124238"/>
                    <a:pt x="45833" y="1114187"/>
                    <a:pt x="27942" y="1096296"/>
                  </a:cubicBezTo>
                  <a:cubicBezTo>
                    <a:pt x="10051" y="1078405"/>
                    <a:pt x="0" y="1054140"/>
                    <a:pt x="0" y="1028839"/>
                  </a:cubicBezTo>
                  <a:lnTo>
                    <a:pt x="0" y="95399"/>
                  </a:lnTo>
                  <a:cubicBezTo>
                    <a:pt x="0" y="42712"/>
                    <a:pt x="42712" y="0"/>
                    <a:pt x="95399" y="0"/>
                  </a:cubicBezTo>
                  <a:close/>
                </a:path>
              </a:pathLst>
            </a:custGeom>
            <a:blipFill>
              <a:blip r:embed="rId2"/>
              <a:stretch>
                <a:fillRect r="-33129"/>
              </a:stretch>
            </a:blipFill>
          </p:spPr>
          <p:txBody>
            <a:bodyPr/>
            <a:lstStyle/>
            <a:p>
              <a:endParaRPr lang="en-GB" dirty="0"/>
            </a:p>
          </p:txBody>
        </p:sp>
      </p:grpSp>
      <p:sp>
        <p:nvSpPr>
          <p:cNvPr id="4" name="TextBox 4"/>
          <p:cNvSpPr txBox="1"/>
          <p:nvPr/>
        </p:nvSpPr>
        <p:spPr>
          <a:xfrm>
            <a:off x="1028700" y="771525"/>
            <a:ext cx="6312578" cy="3280970"/>
          </a:xfrm>
          <a:prstGeom prst="rect">
            <a:avLst/>
          </a:prstGeom>
        </p:spPr>
        <p:txBody>
          <a:bodyPr lIns="0" tIns="0" rIns="0" bIns="0" rtlCol="0" anchor="t">
            <a:spAutoFit/>
          </a:bodyPr>
          <a:lstStyle/>
          <a:p>
            <a:pPr algn="l">
              <a:lnSpc>
                <a:spcPts val="12880"/>
              </a:lnSpc>
            </a:pPr>
            <a:r>
              <a:rPr lang="en-US" sz="9200" b="1">
                <a:solidFill>
                  <a:srgbClr val="000000"/>
                </a:solidFill>
                <a:latin typeface="Poppins Bold"/>
                <a:ea typeface="Poppins Bold"/>
                <a:cs typeface="Poppins Bold"/>
                <a:sym typeface="Poppins Bold"/>
              </a:rPr>
              <a:t>Project</a:t>
            </a:r>
          </a:p>
          <a:p>
            <a:pPr algn="l">
              <a:lnSpc>
                <a:spcPts val="12880"/>
              </a:lnSpc>
            </a:pPr>
            <a:r>
              <a:rPr lang="en-US" sz="9200" b="1">
                <a:solidFill>
                  <a:srgbClr val="000000"/>
                </a:solidFill>
                <a:latin typeface="Poppins Bold"/>
                <a:ea typeface="Poppins Bold"/>
                <a:cs typeface="Poppins Bold"/>
                <a:sym typeface="Poppins Bold"/>
              </a:rPr>
              <a:t>Overview</a:t>
            </a:r>
          </a:p>
        </p:txBody>
      </p:sp>
      <p:sp>
        <p:nvSpPr>
          <p:cNvPr id="5" name="TextBox 5"/>
          <p:cNvSpPr txBox="1"/>
          <p:nvPr/>
        </p:nvSpPr>
        <p:spPr>
          <a:xfrm>
            <a:off x="614636" y="4279054"/>
            <a:ext cx="7609031" cy="3972246"/>
          </a:xfrm>
          <a:prstGeom prst="rect">
            <a:avLst/>
          </a:prstGeom>
        </p:spPr>
        <p:txBody>
          <a:bodyPr lIns="0" tIns="0" rIns="0" bIns="0" rtlCol="0" anchor="t">
            <a:spAutoFit/>
          </a:bodyPr>
          <a:lstStyle/>
          <a:p>
            <a:pPr algn="just">
              <a:lnSpc>
                <a:spcPts val="2447"/>
              </a:lnSpc>
            </a:pPr>
            <a:r>
              <a:rPr lang="en-US" sz="1748">
                <a:solidFill>
                  <a:srgbClr val="000000"/>
                </a:solidFill>
                <a:latin typeface="Poppins"/>
                <a:ea typeface="Poppins"/>
                <a:cs typeface="Poppins"/>
                <a:sym typeface="Poppins"/>
              </a:rPr>
              <a:t>The MERN Stack E-Commerce Application is a full online store system built using MongoDB, Express.js, React, and Node.js. It provides key features that include secure user authentication for account creation and login, a dynamic product catalog for browsing and searching products, a shopping cart for adding and managing selected products, and an order management system for handling checkout and purchase processes. The project will be under full QA life cycle, with full quality assurance starting from the requirement analysis and test planning to test case designing, execution, defect tracking, and regression testing. Both functional and non-functional parameters will be tested, i.e., usability, performance, scalability, and security, so that the application delivers a robust, faultless, and reliable user experience as a whole.</a:t>
            </a:r>
          </a:p>
        </p:txBody>
      </p:sp>
      <p:grpSp>
        <p:nvGrpSpPr>
          <p:cNvPr id="6" name="Group 6"/>
          <p:cNvGrpSpPr/>
          <p:nvPr/>
        </p:nvGrpSpPr>
        <p:grpSpPr>
          <a:xfrm>
            <a:off x="7424653" y="8074322"/>
            <a:ext cx="2764117" cy="27641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9" name="Group 9"/>
          <p:cNvGrpSpPr/>
          <p:nvPr/>
        </p:nvGrpSpPr>
        <p:grpSpPr>
          <a:xfrm>
            <a:off x="6611596" y="1107062"/>
            <a:ext cx="1459364" cy="145936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12" name="Freeform 12"/>
          <p:cNvSpPr/>
          <p:nvPr/>
        </p:nvSpPr>
        <p:spPr>
          <a:xfrm>
            <a:off x="6611596" y="-1836744"/>
            <a:ext cx="3673488" cy="3673488"/>
          </a:xfrm>
          <a:custGeom>
            <a:avLst/>
            <a:gdLst/>
            <a:ahLst/>
            <a:cxnLst/>
            <a:rect l="l" t="t" r="r" b="b"/>
            <a:pathLst>
              <a:path w="3673488" h="3673488">
                <a:moveTo>
                  <a:pt x="0" y="0"/>
                </a:moveTo>
                <a:lnTo>
                  <a:pt x="3673489" y="0"/>
                </a:lnTo>
                <a:lnTo>
                  <a:pt x="3673489" y="3673488"/>
                </a:lnTo>
                <a:lnTo>
                  <a:pt x="0" y="3673488"/>
                </a:lnTo>
                <a:lnTo>
                  <a:pt x="0" y="0"/>
                </a:lnTo>
                <a:close/>
              </a:path>
            </a:pathLst>
          </a:custGeom>
          <a:blipFill>
            <a:blip r:embed="rId3"/>
            <a:stretch>
              <a:fillRect/>
            </a:stretch>
          </a:blipFill>
        </p:spPr>
        <p:txBody>
          <a:bodyPr/>
          <a:lstStyle/>
          <a:p>
            <a:endParaRPr lang="en-GB"/>
          </a:p>
        </p:txBody>
      </p:sp>
      <p:sp>
        <p:nvSpPr>
          <p:cNvPr id="13" name="Freeform 13"/>
          <p:cNvSpPr/>
          <p:nvPr/>
        </p:nvSpPr>
        <p:spPr>
          <a:xfrm>
            <a:off x="5279508" y="474371"/>
            <a:ext cx="1108658" cy="1108658"/>
          </a:xfrm>
          <a:custGeom>
            <a:avLst/>
            <a:gdLst/>
            <a:ahLst/>
            <a:cxnLst/>
            <a:rect l="l" t="t" r="r" b="b"/>
            <a:pathLst>
              <a:path w="1108658" h="1108658">
                <a:moveTo>
                  <a:pt x="0" y="0"/>
                </a:moveTo>
                <a:lnTo>
                  <a:pt x="1108658" y="0"/>
                </a:lnTo>
                <a:lnTo>
                  <a:pt x="1108658" y="1108658"/>
                </a:lnTo>
                <a:lnTo>
                  <a:pt x="0" y="1108658"/>
                </a:lnTo>
                <a:lnTo>
                  <a:pt x="0" y="0"/>
                </a:lnTo>
                <a:close/>
              </a:path>
            </a:pathLst>
          </a:custGeom>
          <a:blipFill>
            <a:blip r:embed="rId3"/>
            <a:stretch>
              <a:fillRect/>
            </a:stretch>
          </a:blipFill>
        </p:spPr>
        <p:txBody>
          <a:bodyPr/>
          <a:lstStyle/>
          <a:p>
            <a:endParaRPr lang="en-GB"/>
          </a:p>
        </p:txBody>
      </p:sp>
      <p:grpSp>
        <p:nvGrpSpPr>
          <p:cNvPr id="14" name="Group 14"/>
          <p:cNvGrpSpPr/>
          <p:nvPr/>
        </p:nvGrpSpPr>
        <p:grpSpPr>
          <a:xfrm>
            <a:off x="6164737" y="8801947"/>
            <a:ext cx="913693" cy="912707"/>
            <a:chOff x="0" y="0"/>
            <a:chExt cx="812800" cy="811923"/>
          </a:xfrm>
        </p:grpSpPr>
        <p:sp>
          <p:nvSpPr>
            <p:cNvPr id="15" name="Freeform 15"/>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6" name="TextBox 16"/>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57814" y="1119275"/>
            <a:ext cx="9995112" cy="3228973"/>
          </a:xfrm>
          <a:prstGeom prst="rect">
            <a:avLst/>
          </a:prstGeom>
        </p:spPr>
        <p:txBody>
          <a:bodyPr lIns="0" tIns="0" rIns="0" bIns="0" rtlCol="0" anchor="t">
            <a:spAutoFit/>
          </a:bodyPr>
          <a:lstStyle/>
          <a:p>
            <a:pPr algn="r">
              <a:lnSpc>
                <a:spcPts val="12600"/>
              </a:lnSpc>
            </a:pPr>
            <a:r>
              <a:rPr lang="en-US" sz="9000" b="1">
                <a:solidFill>
                  <a:srgbClr val="000000"/>
                </a:solidFill>
                <a:latin typeface="Poppins Bold"/>
                <a:ea typeface="Poppins Bold"/>
                <a:cs typeface="Poppins Bold"/>
                <a:sym typeface="Poppins Bold"/>
              </a:rPr>
              <a:t>Software Quality Metrics </a:t>
            </a:r>
          </a:p>
        </p:txBody>
      </p:sp>
      <p:sp>
        <p:nvSpPr>
          <p:cNvPr id="3" name="TextBox 3"/>
          <p:cNvSpPr txBox="1"/>
          <p:nvPr/>
        </p:nvSpPr>
        <p:spPr>
          <a:xfrm>
            <a:off x="8773218" y="5507078"/>
            <a:ext cx="8486082" cy="2520315"/>
          </a:xfrm>
          <a:prstGeom prst="rect">
            <a:avLst/>
          </a:prstGeom>
        </p:spPr>
        <p:txBody>
          <a:bodyPr lIns="0" tIns="0" rIns="0" bIns="0" rtlCol="0" anchor="t">
            <a:spAutoFit/>
          </a:bodyPr>
          <a:lstStyle/>
          <a:p>
            <a:pPr algn="just">
              <a:lnSpc>
                <a:spcPts val="3359"/>
              </a:lnSpc>
            </a:pPr>
            <a:r>
              <a:rPr lang="en-US" sz="2399">
                <a:solidFill>
                  <a:srgbClr val="000000"/>
                </a:solidFill>
                <a:latin typeface="Poppins"/>
                <a:ea typeface="Poppins"/>
                <a:cs typeface="Poppins"/>
                <a:sym typeface="Poppins"/>
              </a:rPr>
              <a:t>MTTF (Mean Time To Failure) is a measure used to understand reliability. It tells how long, on average, a system or hardware part will keep working before it breaks down completely and cannot be fixed. It helps to estimate the expected lifetime of a product before permanent failure happens.</a:t>
            </a:r>
          </a:p>
        </p:txBody>
      </p:sp>
      <p:grpSp>
        <p:nvGrpSpPr>
          <p:cNvPr id="4" name="Group 4"/>
          <p:cNvGrpSpPr/>
          <p:nvPr/>
        </p:nvGrpSpPr>
        <p:grpSpPr>
          <a:xfrm>
            <a:off x="-267662" y="1191841"/>
            <a:ext cx="8325477" cy="8229600"/>
            <a:chOff x="0" y="0"/>
            <a:chExt cx="2192718" cy="2167467"/>
          </a:xfrm>
        </p:grpSpPr>
        <p:sp>
          <p:nvSpPr>
            <p:cNvPr id="5" name="Freeform 5"/>
            <p:cNvSpPr/>
            <p:nvPr/>
          </p:nvSpPr>
          <p:spPr>
            <a:xfrm>
              <a:off x="0" y="0"/>
              <a:ext cx="2192718" cy="2167467"/>
            </a:xfrm>
            <a:custGeom>
              <a:avLst/>
              <a:gdLst/>
              <a:ahLst/>
              <a:cxnLst/>
              <a:rect l="l" t="t" r="r" b="b"/>
              <a:pathLst>
                <a:path w="2192718" h="2167467">
                  <a:moveTo>
                    <a:pt x="47425" y="0"/>
                  </a:moveTo>
                  <a:lnTo>
                    <a:pt x="2145293" y="0"/>
                  </a:lnTo>
                  <a:cubicBezTo>
                    <a:pt x="2157871" y="0"/>
                    <a:pt x="2169934" y="4997"/>
                    <a:pt x="2178828" y="13891"/>
                  </a:cubicBezTo>
                  <a:cubicBezTo>
                    <a:pt x="2187722" y="22784"/>
                    <a:pt x="2192718" y="34847"/>
                    <a:pt x="2192718" y="47425"/>
                  </a:cubicBezTo>
                  <a:lnTo>
                    <a:pt x="2192718" y="2120042"/>
                  </a:lnTo>
                  <a:cubicBezTo>
                    <a:pt x="2192718" y="2132619"/>
                    <a:pt x="2187722" y="2144682"/>
                    <a:pt x="2178828" y="2153576"/>
                  </a:cubicBezTo>
                  <a:cubicBezTo>
                    <a:pt x="2169934" y="2162470"/>
                    <a:pt x="2157871" y="2167467"/>
                    <a:pt x="2145293" y="2167467"/>
                  </a:cubicBezTo>
                  <a:lnTo>
                    <a:pt x="47425" y="2167467"/>
                  </a:lnTo>
                  <a:cubicBezTo>
                    <a:pt x="34847" y="2167467"/>
                    <a:pt x="22784" y="2162470"/>
                    <a:pt x="13891" y="2153576"/>
                  </a:cubicBezTo>
                  <a:cubicBezTo>
                    <a:pt x="4997" y="2144682"/>
                    <a:pt x="0" y="2132619"/>
                    <a:pt x="0" y="2120042"/>
                  </a:cubicBezTo>
                  <a:lnTo>
                    <a:pt x="0" y="47425"/>
                  </a:lnTo>
                  <a:cubicBezTo>
                    <a:pt x="0" y="34847"/>
                    <a:pt x="4997" y="22784"/>
                    <a:pt x="13891" y="13891"/>
                  </a:cubicBezTo>
                  <a:cubicBezTo>
                    <a:pt x="22784" y="4997"/>
                    <a:pt x="34847" y="0"/>
                    <a:pt x="47425" y="0"/>
                  </a:cubicBezTo>
                  <a:close/>
                </a:path>
              </a:pathLst>
            </a:custGeom>
            <a:solidFill>
              <a:srgbClr val="F8D133"/>
            </a:solidFill>
          </p:spPr>
          <p:txBody>
            <a:bodyPr/>
            <a:lstStyle/>
            <a:p>
              <a:endParaRPr lang="en-GB"/>
            </a:p>
          </p:txBody>
        </p:sp>
        <p:sp>
          <p:nvSpPr>
            <p:cNvPr id="6" name="TextBox 6"/>
            <p:cNvSpPr txBox="1"/>
            <p:nvPr/>
          </p:nvSpPr>
          <p:spPr>
            <a:xfrm>
              <a:off x="0" y="-19050"/>
              <a:ext cx="2192718" cy="2186517"/>
            </a:xfrm>
            <a:prstGeom prst="rect">
              <a:avLst/>
            </a:prstGeom>
          </p:spPr>
          <p:txBody>
            <a:bodyPr lIns="50800" tIns="50800" rIns="50800" bIns="50800" rtlCol="0" anchor="ctr"/>
            <a:lstStyle/>
            <a:p>
              <a:pPr algn="ctr">
                <a:lnSpc>
                  <a:spcPts val="2079"/>
                </a:lnSpc>
              </a:pPr>
              <a:endParaRPr/>
            </a:p>
          </p:txBody>
        </p:sp>
      </p:grpSp>
      <p:grpSp>
        <p:nvGrpSpPr>
          <p:cNvPr id="7" name="Group 7"/>
          <p:cNvGrpSpPr/>
          <p:nvPr/>
        </p:nvGrpSpPr>
        <p:grpSpPr>
          <a:xfrm>
            <a:off x="13264257" y="8681532"/>
            <a:ext cx="2114557" cy="211455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9" name="TextBox 9"/>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10" name="Group 10"/>
          <p:cNvGrpSpPr/>
          <p:nvPr/>
        </p:nvGrpSpPr>
        <p:grpSpPr>
          <a:xfrm>
            <a:off x="15588534" y="60062"/>
            <a:ext cx="711384" cy="710616"/>
            <a:chOff x="0" y="0"/>
            <a:chExt cx="812800" cy="811923"/>
          </a:xfrm>
        </p:grpSpPr>
        <p:sp>
          <p:nvSpPr>
            <p:cNvPr id="11" name="Freeform 11"/>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2" name="TextBox 12"/>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13" name="Freeform 13"/>
          <p:cNvSpPr/>
          <p:nvPr/>
        </p:nvSpPr>
        <p:spPr>
          <a:xfrm>
            <a:off x="14979263" y="7984713"/>
            <a:ext cx="3460726" cy="3460726"/>
          </a:xfrm>
          <a:custGeom>
            <a:avLst/>
            <a:gdLst/>
            <a:ahLst/>
            <a:cxnLst/>
            <a:rect l="l" t="t" r="r" b="b"/>
            <a:pathLst>
              <a:path w="3460726" h="3460726">
                <a:moveTo>
                  <a:pt x="0" y="0"/>
                </a:moveTo>
                <a:lnTo>
                  <a:pt x="3460725" y="0"/>
                </a:lnTo>
                <a:lnTo>
                  <a:pt x="3460725" y="3460725"/>
                </a:lnTo>
                <a:lnTo>
                  <a:pt x="0" y="3460725"/>
                </a:lnTo>
                <a:lnTo>
                  <a:pt x="0" y="0"/>
                </a:lnTo>
                <a:close/>
              </a:path>
            </a:pathLst>
          </a:custGeom>
          <a:blipFill>
            <a:blip r:embed="rId2"/>
            <a:stretch>
              <a:fillRect/>
            </a:stretch>
          </a:blipFill>
        </p:spPr>
        <p:txBody>
          <a:bodyPr/>
          <a:lstStyle/>
          <a:p>
            <a:endParaRPr lang="en-GB"/>
          </a:p>
        </p:txBody>
      </p:sp>
      <p:sp>
        <p:nvSpPr>
          <p:cNvPr id="14" name="Freeform 14"/>
          <p:cNvSpPr/>
          <p:nvPr/>
        </p:nvSpPr>
        <p:spPr>
          <a:xfrm>
            <a:off x="16299918" y="-604909"/>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
        <p:nvSpPr>
          <p:cNvPr id="15" name="TextBox 15"/>
          <p:cNvSpPr txBox="1"/>
          <p:nvPr/>
        </p:nvSpPr>
        <p:spPr>
          <a:xfrm>
            <a:off x="8773218" y="4834340"/>
            <a:ext cx="2047182" cy="451149"/>
          </a:xfrm>
          <a:prstGeom prst="rect">
            <a:avLst/>
          </a:prstGeom>
        </p:spPr>
        <p:txBody>
          <a:bodyPr wrap="square" lIns="0" tIns="0" rIns="0" bIns="0" rtlCol="0" anchor="t">
            <a:spAutoFit/>
          </a:bodyPr>
          <a:lstStyle/>
          <a:p>
            <a:pPr algn="ctr">
              <a:lnSpc>
                <a:spcPts val="3715"/>
              </a:lnSpc>
              <a:spcBef>
                <a:spcPct val="0"/>
              </a:spcBef>
            </a:pPr>
            <a:r>
              <a:rPr lang="en-US" sz="2654" dirty="0">
                <a:solidFill>
                  <a:srgbClr val="000000"/>
                </a:solidFill>
                <a:latin typeface="Poppins"/>
                <a:ea typeface="Poppins"/>
                <a:cs typeface="Poppins"/>
                <a:sym typeface="Poppins"/>
              </a:rPr>
              <a:t>Explanation:</a:t>
            </a:r>
          </a:p>
        </p:txBody>
      </p:sp>
      <p:sp>
        <p:nvSpPr>
          <p:cNvPr id="16" name="TextBox 16"/>
          <p:cNvSpPr txBox="1"/>
          <p:nvPr/>
        </p:nvSpPr>
        <p:spPr>
          <a:xfrm>
            <a:off x="642763" y="2193673"/>
            <a:ext cx="6832282" cy="558059"/>
          </a:xfrm>
          <a:prstGeom prst="rect">
            <a:avLst/>
          </a:prstGeom>
        </p:spPr>
        <p:txBody>
          <a:bodyPr lIns="0" tIns="0" rIns="0" bIns="0" rtlCol="0" anchor="t">
            <a:spAutoFit/>
          </a:bodyPr>
          <a:lstStyle/>
          <a:p>
            <a:pPr algn="ctr">
              <a:lnSpc>
                <a:spcPts val="4415"/>
              </a:lnSpc>
              <a:spcBef>
                <a:spcPct val="0"/>
              </a:spcBef>
            </a:pPr>
            <a:r>
              <a:rPr lang="en-US" sz="3154" b="1">
                <a:solidFill>
                  <a:srgbClr val="000000"/>
                </a:solidFill>
                <a:latin typeface="Poppins Bold"/>
                <a:ea typeface="Poppins Bold"/>
                <a:cs typeface="Poppins Bold"/>
                <a:sym typeface="Poppins Bold"/>
              </a:rPr>
              <a:t>Mean Time To Failure Calculation</a:t>
            </a:r>
          </a:p>
        </p:txBody>
      </p:sp>
      <p:sp>
        <p:nvSpPr>
          <p:cNvPr id="17" name="TextBox 17"/>
          <p:cNvSpPr txBox="1"/>
          <p:nvPr/>
        </p:nvSpPr>
        <p:spPr>
          <a:xfrm>
            <a:off x="525350" y="3510101"/>
            <a:ext cx="7197125" cy="1609618"/>
          </a:xfrm>
          <a:prstGeom prst="rect">
            <a:avLst/>
          </a:prstGeom>
        </p:spPr>
        <p:txBody>
          <a:bodyPr lIns="0" tIns="0" rIns="0" bIns="0" rtlCol="0" anchor="t">
            <a:spAutoFit/>
          </a:bodyPr>
          <a:lstStyle/>
          <a:p>
            <a:pPr algn="l">
              <a:lnSpc>
                <a:spcPts val="3155"/>
              </a:lnSpc>
              <a:spcBef>
                <a:spcPct val="0"/>
              </a:spcBef>
            </a:pPr>
            <a:r>
              <a:rPr lang="en-US" sz="2254" b="1">
                <a:solidFill>
                  <a:srgbClr val="000000"/>
                </a:solidFill>
                <a:latin typeface="Poppins Bold"/>
                <a:ea typeface="Poppins Bold"/>
                <a:cs typeface="Poppins Bold"/>
                <a:sym typeface="Poppins Bold"/>
              </a:rPr>
              <a:t>Assumptions based on code analysis:</a:t>
            </a:r>
          </a:p>
          <a:p>
            <a:pPr marL="486685" lvl="1" indent="-243343" algn="l">
              <a:lnSpc>
                <a:spcPts val="3155"/>
              </a:lnSpc>
              <a:buFont typeface="Arial"/>
              <a:buChar char="•"/>
            </a:pPr>
            <a:r>
              <a:rPr lang="en-US" sz="2254">
                <a:solidFill>
                  <a:srgbClr val="000000"/>
                </a:solidFill>
                <a:latin typeface="Poppins"/>
                <a:ea typeface="Poppins"/>
                <a:cs typeface="Poppins"/>
                <a:sym typeface="Poppins"/>
              </a:rPr>
              <a:t>Total Operational Time: 720 hours (30 days of continuous operation)</a:t>
            </a:r>
          </a:p>
          <a:p>
            <a:pPr marL="486685" lvl="1" indent="-243343" algn="l">
              <a:lnSpc>
                <a:spcPts val="3155"/>
              </a:lnSpc>
              <a:buFont typeface="Arial"/>
              <a:buChar char="•"/>
            </a:pPr>
            <a:r>
              <a:rPr lang="en-US" sz="2254">
                <a:solidFill>
                  <a:srgbClr val="000000"/>
                </a:solidFill>
                <a:latin typeface="Poppins"/>
                <a:ea typeface="Poppins"/>
                <a:cs typeface="Poppins"/>
                <a:sym typeface="Poppins"/>
              </a:rPr>
              <a:t>Number of Critical Failures: 3 failures observed</a:t>
            </a:r>
          </a:p>
        </p:txBody>
      </p:sp>
      <p:sp>
        <p:nvSpPr>
          <p:cNvPr id="18" name="TextBox 18"/>
          <p:cNvSpPr txBox="1"/>
          <p:nvPr/>
        </p:nvSpPr>
        <p:spPr>
          <a:xfrm>
            <a:off x="525350" y="5963352"/>
            <a:ext cx="2617827" cy="409468"/>
          </a:xfrm>
          <a:prstGeom prst="rect">
            <a:avLst/>
          </a:prstGeom>
        </p:spPr>
        <p:txBody>
          <a:bodyPr lIns="0" tIns="0" rIns="0" bIns="0" rtlCol="0" anchor="t">
            <a:spAutoFit/>
          </a:bodyPr>
          <a:lstStyle/>
          <a:p>
            <a:pPr algn="ctr">
              <a:lnSpc>
                <a:spcPts val="3155"/>
              </a:lnSpc>
              <a:spcBef>
                <a:spcPct val="0"/>
              </a:spcBef>
            </a:pPr>
            <a:r>
              <a:rPr lang="en-US" sz="2254" b="1">
                <a:solidFill>
                  <a:srgbClr val="000000"/>
                </a:solidFill>
                <a:latin typeface="Poppins Bold"/>
                <a:ea typeface="Poppins Bold"/>
                <a:cs typeface="Poppins Bold"/>
                <a:sym typeface="Poppins Bold"/>
              </a:rPr>
              <a:t>MTTF Calculation:</a:t>
            </a:r>
          </a:p>
        </p:txBody>
      </p:sp>
      <p:sp>
        <p:nvSpPr>
          <p:cNvPr id="19" name="TextBox 19"/>
          <p:cNvSpPr txBox="1"/>
          <p:nvPr/>
        </p:nvSpPr>
        <p:spPr>
          <a:xfrm>
            <a:off x="525350" y="6361551"/>
            <a:ext cx="7197125" cy="1209568"/>
          </a:xfrm>
          <a:prstGeom prst="rect">
            <a:avLst/>
          </a:prstGeom>
        </p:spPr>
        <p:txBody>
          <a:bodyPr lIns="0" tIns="0" rIns="0" bIns="0" rtlCol="0" anchor="t">
            <a:spAutoFit/>
          </a:bodyPr>
          <a:lstStyle/>
          <a:p>
            <a:pPr marL="486685" lvl="1" indent="-243343" algn="l">
              <a:lnSpc>
                <a:spcPts val="3155"/>
              </a:lnSpc>
              <a:buFont typeface="Arial"/>
              <a:buChar char="•"/>
            </a:pPr>
            <a:r>
              <a:rPr lang="en-US" sz="2254">
                <a:solidFill>
                  <a:srgbClr val="000000"/>
                </a:solidFill>
                <a:latin typeface="Poppins"/>
                <a:ea typeface="Poppins"/>
                <a:cs typeface="Poppins"/>
                <a:sym typeface="Poppins"/>
              </a:rPr>
              <a:t>MTTF = Total Operational Time / Number of Failures</a:t>
            </a:r>
          </a:p>
          <a:p>
            <a:pPr marL="486685" lvl="1" indent="-243343" algn="l">
              <a:lnSpc>
                <a:spcPts val="3155"/>
              </a:lnSpc>
              <a:buFont typeface="Arial"/>
              <a:buChar char="•"/>
            </a:pPr>
            <a:r>
              <a:rPr lang="en-US" sz="2254">
                <a:solidFill>
                  <a:srgbClr val="000000"/>
                </a:solidFill>
                <a:latin typeface="Poppins"/>
                <a:ea typeface="Poppins"/>
                <a:cs typeface="Poppins"/>
                <a:sym typeface="Poppins"/>
              </a:rPr>
              <a:t>MTTF = 720 hours / 3 failures = 240 hours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sp>
        <p:nvSpPr>
          <p:cNvPr id="2" name="TextBox 2"/>
          <p:cNvSpPr txBox="1"/>
          <p:nvPr/>
        </p:nvSpPr>
        <p:spPr>
          <a:xfrm>
            <a:off x="1028700" y="571136"/>
            <a:ext cx="12807679" cy="1652269"/>
          </a:xfrm>
          <a:prstGeom prst="rect">
            <a:avLst/>
          </a:prstGeom>
        </p:spPr>
        <p:txBody>
          <a:bodyPr lIns="0" tIns="0" rIns="0" bIns="0" rtlCol="0" anchor="t">
            <a:spAutoFit/>
          </a:bodyPr>
          <a:lstStyle/>
          <a:p>
            <a:pPr algn="l">
              <a:lnSpc>
                <a:spcPts val="12880"/>
              </a:lnSpc>
            </a:pPr>
            <a:r>
              <a:rPr lang="en-US" sz="9200" b="1">
                <a:solidFill>
                  <a:srgbClr val="000000"/>
                </a:solidFill>
                <a:latin typeface="Poppins Bold"/>
                <a:ea typeface="Poppins Bold"/>
                <a:cs typeface="Poppins Bold"/>
                <a:sym typeface="Poppins Bold"/>
              </a:rPr>
              <a:t>SonarQube Findings</a:t>
            </a:r>
          </a:p>
        </p:txBody>
      </p:sp>
      <p:grpSp>
        <p:nvGrpSpPr>
          <p:cNvPr id="3" name="Group 3"/>
          <p:cNvGrpSpPr/>
          <p:nvPr/>
        </p:nvGrpSpPr>
        <p:grpSpPr>
          <a:xfrm>
            <a:off x="3000440" y="-881937"/>
            <a:ext cx="1663642" cy="166364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6" name="Group 6"/>
          <p:cNvGrpSpPr/>
          <p:nvPr/>
        </p:nvGrpSpPr>
        <p:grpSpPr>
          <a:xfrm>
            <a:off x="14173819" y="-2139922"/>
            <a:ext cx="4279843" cy="427984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9" name="Group 9"/>
          <p:cNvGrpSpPr/>
          <p:nvPr/>
        </p:nvGrpSpPr>
        <p:grpSpPr>
          <a:xfrm>
            <a:off x="-272604" y="7826880"/>
            <a:ext cx="1086313" cy="108631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GB"/>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12" name="Group 12"/>
          <p:cNvGrpSpPr/>
          <p:nvPr/>
        </p:nvGrpSpPr>
        <p:grpSpPr>
          <a:xfrm>
            <a:off x="17143071" y="7446865"/>
            <a:ext cx="1086313" cy="108631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GB"/>
            </a:p>
          </p:txBody>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15" name="Freeform 15"/>
          <p:cNvSpPr/>
          <p:nvPr/>
        </p:nvSpPr>
        <p:spPr>
          <a:xfrm>
            <a:off x="-1019012" y="-2352212"/>
            <a:ext cx="4604192" cy="4604192"/>
          </a:xfrm>
          <a:custGeom>
            <a:avLst/>
            <a:gdLst/>
            <a:ahLst/>
            <a:cxnLst/>
            <a:rect l="l" t="t" r="r" b="b"/>
            <a:pathLst>
              <a:path w="4604192" h="4604192">
                <a:moveTo>
                  <a:pt x="0" y="0"/>
                </a:moveTo>
                <a:lnTo>
                  <a:pt x="4604192" y="0"/>
                </a:lnTo>
                <a:lnTo>
                  <a:pt x="4604192" y="4604192"/>
                </a:lnTo>
                <a:lnTo>
                  <a:pt x="0" y="4604192"/>
                </a:lnTo>
                <a:lnTo>
                  <a:pt x="0" y="0"/>
                </a:lnTo>
                <a:close/>
              </a:path>
            </a:pathLst>
          </a:custGeom>
          <a:blipFill>
            <a:blip r:embed="rId2"/>
            <a:stretch>
              <a:fillRect/>
            </a:stretch>
          </a:blipFill>
        </p:spPr>
        <p:txBody>
          <a:bodyPr/>
          <a:lstStyle/>
          <a:p>
            <a:endParaRPr lang="en-GB"/>
          </a:p>
        </p:txBody>
      </p:sp>
      <p:sp>
        <p:nvSpPr>
          <p:cNvPr id="16" name="Freeform 16"/>
          <p:cNvSpPr/>
          <p:nvPr/>
        </p:nvSpPr>
        <p:spPr>
          <a:xfrm>
            <a:off x="-643105" y="8533178"/>
            <a:ext cx="2621184" cy="2621184"/>
          </a:xfrm>
          <a:custGeom>
            <a:avLst/>
            <a:gdLst/>
            <a:ahLst/>
            <a:cxnLst/>
            <a:rect l="l" t="t" r="r" b="b"/>
            <a:pathLst>
              <a:path w="2621184" h="2621184">
                <a:moveTo>
                  <a:pt x="0" y="0"/>
                </a:moveTo>
                <a:lnTo>
                  <a:pt x="2621184" y="0"/>
                </a:lnTo>
                <a:lnTo>
                  <a:pt x="2621184" y="2621184"/>
                </a:lnTo>
                <a:lnTo>
                  <a:pt x="0" y="2621184"/>
                </a:lnTo>
                <a:lnTo>
                  <a:pt x="0" y="0"/>
                </a:lnTo>
                <a:close/>
              </a:path>
            </a:pathLst>
          </a:custGeom>
          <a:blipFill>
            <a:blip r:embed="rId2"/>
            <a:stretch>
              <a:fillRect/>
            </a:stretch>
          </a:blipFill>
        </p:spPr>
        <p:txBody>
          <a:bodyPr/>
          <a:lstStyle/>
          <a:p>
            <a:endParaRPr lang="en-GB"/>
          </a:p>
        </p:txBody>
      </p:sp>
      <p:sp>
        <p:nvSpPr>
          <p:cNvPr id="17" name="Freeform 17"/>
          <p:cNvSpPr/>
          <p:nvPr/>
        </p:nvSpPr>
        <p:spPr>
          <a:xfrm>
            <a:off x="14173819" y="7898834"/>
            <a:ext cx="4122481" cy="4232295"/>
          </a:xfrm>
          <a:custGeom>
            <a:avLst/>
            <a:gdLst/>
            <a:ahLst/>
            <a:cxnLst/>
            <a:rect l="l" t="t" r="r" b="b"/>
            <a:pathLst>
              <a:path w="4122481" h="4232295">
                <a:moveTo>
                  <a:pt x="0" y="0"/>
                </a:moveTo>
                <a:lnTo>
                  <a:pt x="4122482" y="0"/>
                </a:lnTo>
                <a:lnTo>
                  <a:pt x="4122482" y="4232295"/>
                </a:lnTo>
                <a:lnTo>
                  <a:pt x="0" y="4232295"/>
                </a:lnTo>
                <a:lnTo>
                  <a:pt x="0" y="0"/>
                </a:lnTo>
                <a:close/>
              </a:path>
            </a:pathLst>
          </a:custGeom>
          <a:blipFill>
            <a:blip r:embed="rId2"/>
            <a:stretch>
              <a:fillRect l="-1331" r="-1331"/>
            </a:stretch>
          </a:blipFill>
        </p:spPr>
        <p:txBody>
          <a:bodyPr/>
          <a:lstStyle/>
          <a:p>
            <a:endParaRPr lang="en-GB"/>
          </a:p>
        </p:txBody>
      </p:sp>
      <p:sp>
        <p:nvSpPr>
          <p:cNvPr id="18" name="Freeform 18"/>
          <p:cNvSpPr/>
          <p:nvPr/>
        </p:nvSpPr>
        <p:spPr>
          <a:xfrm>
            <a:off x="17143071" y="415637"/>
            <a:ext cx="1724285" cy="1724285"/>
          </a:xfrm>
          <a:custGeom>
            <a:avLst/>
            <a:gdLst/>
            <a:ahLst/>
            <a:cxnLst/>
            <a:rect l="l" t="t" r="r" b="b"/>
            <a:pathLst>
              <a:path w="1724285" h="1724285">
                <a:moveTo>
                  <a:pt x="0" y="0"/>
                </a:moveTo>
                <a:lnTo>
                  <a:pt x="1724285" y="0"/>
                </a:lnTo>
                <a:lnTo>
                  <a:pt x="1724285" y="1724285"/>
                </a:lnTo>
                <a:lnTo>
                  <a:pt x="0" y="1724285"/>
                </a:lnTo>
                <a:lnTo>
                  <a:pt x="0" y="0"/>
                </a:lnTo>
                <a:close/>
              </a:path>
            </a:pathLst>
          </a:custGeom>
          <a:blipFill>
            <a:blip r:embed="rId2"/>
            <a:stretch>
              <a:fillRect/>
            </a:stretch>
          </a:blipFill>
        </p:spPr>
        <p:txBody>
          <a:bodyPr/>
          <a:lstStyle/>
          <a:p>
            <a:endParaRPr lang="en-GB"/>
          </a:p>
        </p:txBody>
      </p:sp>
      <p:sp>
        <p:nvSpPr>
          <p:cNvPr id="19" name="Freeform 19"/>
          <p:cNvSpPr/>
          <p:nvPr/>
        </p:nvSpPr>
        <p:spPr>
          <a:xfrm>
            <a:off x="3493371" y="2487005"/>
            <a:ext cx="11301259" cy="6046174"/>
          </a:xfrm>
          <a:custGeom>
            <a:avLst/>
            <a:gdLst/>
            <a:ahLst/>
            <a:cxnLst/>
            <a:rect l="l" t="t" r="r" b="b"/>
            <a:pathLst>
              <a:path w="11301259" h="6046174">
                <a:moveTo>
                  <a:pt x="0" y="0"/>
                </a:moveTo>
                <a:lnTo>
                  <a:pt x="11301258" y="0"/>
                </a:lnTo>
                <a:lnTo>
                  <a:pt x="11301258" y="6046173"/>
                </a:lnTo>
                <a:lnTo>
                  <a:pt x="0" y="6046173"/>
                </a:lnTo>
                <a:lnTo>
                  <a:pt x="0" y="0"/>
                </a:lnTo>
                <a:close/>
              </a:path>
            </a:pathLst>
          </a:custGeom>
          <a:blipFill>
            <a:blip r:embed="rId3"/>
            <a:stretch>
              <a:fillRect/>
            </a:stretch>
          </a:blipFill>
        </p:spPr>
        <p:txBody>
          <a:bodyPr/>
          <a:lstStyle/>
          <a:p>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2869325" y="4665036"/>
            <a:ext cx="3631393" cy="363139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5" name="Group 5"/>
          <p:cNvGrpSpPr/>
          <p:nvPr/>
        </p:nvGrpSpPr>
        <p:grpSpPr>
          <a:xfrm>
            <a:off x="11230399" y="1977085"/>
            <a:ext cx="3631393" cy="363139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7" name="TextBox 7"/>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8" name="Freeform 8"/>
          <p:cNvSpPr/>
          <p:nvPr/>
        </p:nvSpPr>
        <p:spPr>
          <a:xfrm>
            <a:off x="5235238" y="1350916"/>
            <a:ext cx="6945513" cy="6945513"/>
          </a:xfrm>
          <a:custGeom>
            <a:avLst/>
            <a:gdLst/>
            <a:ahLst/>
            <a:cxnLst/>
            <a:rect l="l" t="t" r="r" b="b"/>
            <a:pathLst>
              <a:path w="6945513" h="6945513">
                <a:moveTo>
                  <a:pt x="0" y="0"/>
                </a:moveTo>
                <a:lnTo>
                  <a:pt x="6945513" y="0"/>
                </a:lnTo>
                <a:lnTo>
                  <a:pt x="6945513" y="6945513"/>
                </a:lnTo>
                <a:lnTo>
                  <a:pt x="0" y="6945513"/>
                </a:lnTo>
                <a:lnTo>
                  <a:pt x="0" y="0"/>
                </a:lnTo>
                <a:close/>
              </a:path>
            </a:pathLst>
          </a:custGeom>
          <a:blipFill>
            <a:blip r:embed="rId2"/>
            <a:stretch>
              <a:fillRect/>
            </a:stretch>
          </a:blipFill>
        </p:spPr>
        <p:txBody>
          <a:bodyPr/>
          <a:lstStyle/>
          <a:p>
            <a:endParaRPr lang="en-GB"/>
          </a:p>
        </p:txBody>
      </p:sp>
      <p:sp>
        <p:nvSpPr>
          <p:cNvPr id="9" name="TextBox 9"/>
          <p:cNvSpPr txBox="1"/>
          <p:nvPr/>
        </p:nvSpPr>
        <p:spPr>
          <a:xfrm>
            <a:off x="1425848" y="1338910"/>
            <a:ext cx="12016167" cy="4026061"/>
          </a:xfrm>
          <a:prstGeom prst="rect">
            <a:avLst/>
          </a:prstGeom>
        </p:spPr>
        <p:txBody>
          <a:bodyPr lIns="0" tIns="0" rIns="0" bIns="0" rtlCol="0" anchor="t">
            <a:spAutoFit/>
          </a:bodyPr>
          <a:lstStyle/>
          <a:p>
            <a:pPr algn="r">
              <a:lnSpc>
                <a:spcPts val="31141"/>
              </a:lnSpc>
            </a:pPr>
            <a:r>
              <a:rPr lang="en-US" sz="22243" b="1" dirty="0">
                <a:solidFill>
                  <a:srgbClr val="000000"/>
                </a:solidFill>
                <a:latin typeface="Poppins Bold"/>
                <a:ea typeface="Poppins Bold"/>
                <a:cs typeface="Poppins Bold"/>
                <a:sym typeface="Poppins Bold"/>
              </a:rPr>
              <a:t>Thank</a:t>
            </a:r>
          </a:p>
        </p:txBody>
      </p:sp>
      <p:sp>
        <p:nvSpPr>
          <p:cNvPr id="10" name="TextBox 10"/>
          <p:cNvSpPr txBox="1"/>
          <p:nvPr/>
        </p:nvSpPr>
        <p:spPr>
          <a:xfrm>
            <a:off x="6861629" y="4236953"/>
            <a:ext cx="6580386" cy="3874090"/>
          </a:xfrm>
          <a:prstGeom prst="rect">
            <a:avLst/>
          </a:prstGeom>
        </p:spPr>
        <p:txBody>
          <a:bodyPr lIns="0" tIns="0" rIns="0" bIns="0" rtlCol="0" anchor="t">
            <a:spAutoFit/>
          </a:bodyPr>
          <a:lstStyle/>
          <a:p>
            <a:pPr algn="r">
              <a:lnSpc>
                <a:spcPts val="30067"/>
              </a:lnSpc>
            </a:pPr>
            <a:r>
              <a:rPr lang="en-US" sz="21476" b="1" dirty="0">
                <a:solidFill>
                  <a:srgbClr val="000000"/>
                </a:solidFill>
                <a:latin typeface="Poppins Bold"/>
                <a:ea typeface="Poppins Bold"/>
                <a:cs typeface="Poppins Bold"/>
                <a:sym typeface="Poppins Bold"/>
              </a:rPr>
              <a:t>You</a:t>
            </a:r>
          </a:p>
        </p:txBody>
      </p:sp>
      <p:grpSp>
        <p:nvGrpSpPr>
          <p:cNvPr id="11" name="Group 11"/>
          <p:cNvGrpSpPr/>
          <p:nvPr/>
        </p:nvGrpSpPr>
        <p:grpSpPr>
          <a:xfrm>
            <a:off x="3210697" y="7681551"/>
            <a:ext cx="990882" cy="989812"/>
            <a:chOff x="0" y="0"/>
            <a:chExt cx="812800" cy="811923"/>
          </a:xfrm>
        </p:grpSpPr>
        <p:sp>
          <p:nvSpPr>
            <p:cNvPr id="12" name="Freeform 12"/>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3" name="TextBox 13"/>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14" name="Group 14"/>
          <p:cNvGrpSpPr/>
          <p:nvPr/>
        </p:nvGrpSpPr>
        <p:grpSpPr>
          <a:xfrm>
            <a:off x="14304739" y="5924281"/>
            <a:ext cx="1114105" cy="1112903"/>
            <a:chOff x="0" y="0"/>
            <a:chExt cx="812800" cy="811923"/>
          </a:xfrm>
        </p:grpSpPr>
        <p:sp>
          <p:nvSpPr>
            <p:cNvPr id="15" name="Freeform 15"/>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6" name="TextBox 16"/>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17" name="Group 17"/>
          <p:cNvGrpSpPr/>
          <p:nvPr/>
        </p:nvGrpSpPr>
        <p:grpSpPr>
          <a:xfrm>
            <a:off x="1724374" y="1689988"/>
            <a:ext cx="1981763" cy="1979625"/>
            <a:chOff x="0" y="0"/>
            <a:chExt cx="812800" cy="811923"/>
          </a:xfrm>
        </p:grpSpPr>
        <p:sp>
          <p:nvSpPr>
            <p:cNvPr id="18" name="Freeform 18"/>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9" name="TextBox 19"/>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20" name="TextBox 20"/>
          <p:cNvSpPr txBox="1"/>
          <p:nvPr/>
        </p:nvSpPr>
        <p:spPr>
          <a:xfrm>
            <a:off x="6498363" y="8078942"/>
            <a:ext cx="5291274" cy="368299"/>
          </a:xfrm>
          <a:prstGeom prst="rect">
            <a:avLst/>
          </a:prstGeom>
        </p:spPr>
        <p:txBody>
          <a:bodyPr lIns="0" tIns="0" rIns="0" bIns="0" rtlCol="0" anchor="t">
            <a:spAutoFit/>
          </a:bodyPr>
          <a:lstStyle/>
          <a:p>
            <a:pPr algn="ctr">
              <a:lnSpc>
                <a:spcPts val="2800"/>
              </a:lnSpc>
            </a:pPr>
            <a:r>
              <a:rPr lang="en-US" sz="2000" dirty="0">
                <a:solidFill>
                  <a:srgbClr val="000000"/>
                </a:solidFill>
                <a:latin typeface="Poppins"/>
                <a:ea typeface="Poppins"/>
                <a:cs typeface="Poppins"/>
                <a:sym typeface="Poppins"/>
              </a:rPr>
              <a:t>Inshaf Rajaaei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784840"/>
            <a:ext cx="5027549" cy="6586207"/>
            <a:chOff x="0" y="0"/>
            <a:chExt cx="1513437" cy="1982637"/>
          </a:xfrm>
        </p:grpSpPr>
        <p:sp>
          <p:nvSpPr>
            <p:cNvPr id="3" name="Freeform 3"/>
            <p:cNvSpPr/>
            <p:nvPr/>
          </p:nvSpPr>
          <p:spPr>
            <a:xfrm>
              <a:off x="0" y="0"/>
              <a:ext cx="1513437" cy="1982638"/>
            </a:xfrm>
            <a:custGeom>
              <a:avLst/>
              <a:gdLst/>
              <a:ahLst/>
              <a:cxnLst/>
              <a:rect l="l" t="t" r="r" b="b"/>
              <a:pathLst>
                <a:path w="1513437" h="1982638">
                  <a:moveTo>
                    <a:pt x="153990" y="0"/>
                  </a:moveTo>
                  <a:lnTo>
                    <a:pt x="1359447" y="0"/>
                  </a:lnTo>
                  <a:cubicBezTo>
                    <a:pt x="1444493" y="0"/>
                    <a:pt x="1513437" y="68944"/>
                    <a:pt x="1513437" y="153990"/>
                  </a:cubicBezTo>
                  <a:lnTo>
                    <a:pt x="1513437" y="1828647"/>
                  </a:lnTo>
                  <a:cubicBezTo>
                    <a:pt x="1513437" y="1913694"/>
                    <a:pt x="1444493" y="1982638"/>
                    <a:pt x="1359447" y="1982638"/>
                  </a:cubicBezTo>
                  <a:lnTo>
                    <a:pt x="153990" y="1982638"/>
                  </a:lnTo>
                  <a:cubicBezTo>
                    <a:pt x="68944" y="1982638"/>
                    <a:pt x="0" y="1913694"/>
                    <a:pt x="0" y="1828647"/>
                  </a:cubicBezTo>
                  <a:lnTo>
                    <a:pt x="0" y="153990"/>
                  </a:lnTo>
                  <a:cubicBezTo>
                    <a:pt x="0" y="68944"/>
                    <a:pt x="68944" y="0"/>
                    <a:pt x="153990" y="0"/>
                  </a:cubicBezTo>
                  <a:close/>
                </a:path>
              </a:pathLst>
            </a:custGeom>
            <a:solidFill>
              <a:srgbClr val="F8D133"/>
            </a:solidFill>
          </p:spPr>
          <p:txBody>
            <a:bodyPr/>
            <a:lstStyle/>
            <a:p>
              <a:endParaRPr lang="en-GB"/>
            </a:p>
          </p:txBody>
        </p:sp>
        <p:sp>
          <p:nvSpPr>
            <p:cNvPr id="4" name="TextBox 4"/>
            <p:cNvSpPr txBox="1"/>
            <p:nvPr/>
          </p:nvSpPr>
          <p:spPr>
            <a:xfrm>
              <a:off x="0" y="-19050"/>
              <a:ext cx="1513437" cy="2001687"/>
            </a:xfrm>
            <a:prstGeom prst="rect">
              <a:avLst/>
            </a:prstGeom>
          </p:spPr>
          <p:txBody>
            <a:bodyPr lIns="50800" tIns="50800" rIns="50800" bIns="50800" rtlCol="0" anchor="ctr"/>
            <a:lstStyle/>
            <a:p>
              <a:pPr algn="ctr">
                <a:lnSpc>
                  <a:spcPts val="2079"/>
                </a:lnSpc>
              </a:pPr>
              <a:endParaRPr/>
            </a:p>
          </p:txBody>
        </p:sp>
      </p:grpSp>
      <p:grpSp>
        <p:nvGrpSpPr>
          <p:cNvPr id="5" name="Group 5"/>
          <p:cNvGrpSpPr/>
          <p:nvPr/>
        </p:nvGrpSpPr>
        <p:grpSpPr>
          <a:xfrm>
            <a:off x="6629186" y="4784840"/>
            <a:ext cx="5027549" cy="6586207"/>
            <a:chOff x="0" y="0"/>
            <a:chExt cx="1513437" cy="1982637"/>
          </a:xfrm>
        </p:grpSpPr>
        <p:sp>
          <p:nvSpPr>
            <p:cNvPr id="6" name="Freeform 6"/>
            <p:cNvSpPr/>
            <p:nvPr/>
          </p:nvSpPr>
          <p:spPr>
            <a:xfrm>
              <a:off x="0" y="0"/>
              <a:ext cx="1513437" cy="1982638"/>
            </a:xfrm>
            <a:custGeom>
              <a:avLst/>
              <a:gdLst/>
              <a:ahLst/>
              <a:cxnLst/>
              <a:rect l="l" t="t" r="r" b="b"/>
              <a:pathLst>
                <a:path w="1513437" h="1982638">
                  <a:moveTo>
                    <a:pt x="153990" y="0"/>
                  </a:moveTo>
                  <a:lnTo>
                    <a:pt x="1359447" y="0"/>
                  </a:lnTo>
                  <a:cubicBezTo>
                    <a:pt x="1444493" y="0"/>
                    <a:pt x="1513437" y="68944"/>
                    <a:pt x="1513437" y="153990"/>
                  </a:cubicBezTo>
                  <a:lnTo>
                    <a:pt x="1513437" y="1828647"/>
                  </a:lnTo>
                  <a:cubicBezTo>
                    <a:pt x="1513437" y="1913694"/>
                    <a:pt x="1444493" y="1982638"/>
                    <a:pt x="1359447" y="1982638"/>
                  </a:cubicBezTo>
                  <a:lnTo>
                    <a:pt x="153990" y="1982638"/>
                  </a:lnTo>
                  <a:cubicBezTo>
                    <a:pt x="68944" y="1982638"/>
                    <a:pt x="0" y="1913694"/>
                    <a:pt x="0" y="1828647"/>
                  </a:cubicBezTo>
                  <a:lnTo>
                    <a:pt x="0" y="153990"/>
                  </a:lnTo>
                  <a:cubicBezTo>
                    <a:pt x="0" y="68944"/>
                    <a:pt x="68944" y="0"/>
                    <a:pt x="153990" y="0"/>
                  </a:cubicBezTo>
                  <a:close/>
                </a:path>
              </a:pathLst>
            </a:custGeom>
            <a:solidFill>
              <a:srgbClr val="F8D133"/>
            </a:solidFill>
          </p:spPr>
          <p:txBody>
            <a:bodyPr/>
            <a:lstStyle/>
            <a:p>
              <a:endParaRPr lang="en-GB"/>
            </a:p>
          </p:txBody>
        </p:sp>
        <p:sp>
          <p:nvSpPr>
            <p:cNvPr id="7" name="TextBox 7"/>
            <p:cNvSpPr txBox="1"/>
            <p:nvPr/>
          </p:nvSpPr>
          <p:spPr>
            <a:xfrm>
              <a:off x="0" y="-19050"/>
              <a:ext cx="1513437" cy="2001687"/>
            </a:xfrm>
            <a:prstGeom prst="rect">
              <a:avLst/>
            </a:prstGeom>
          </p:spPr>
          <p:txBody>
            <a:bodyPr lIns="50800" tIns="50800" rIns="50800" bIns="50800" rtlCol="0" anchor="ctr"/>
            <a:lstStyle/>
            <a:p>
              <a:pPr algn="ctr">
                <a:lnSpc>
                  <a:spcPts val="2079"/>
                </a:lnSpc>
              </a:pPr>
              <a:endParaRPr/>
            </a:p>
          </p:txBody>
        </p:sp>
      </p:grpSp>
      <p:grpSp>
        <p:nvGrpSpPr>
          <p:cNvPr id="8" name="Group 8"/>
          <p:cNvGrpSpPr/>
          <p:nvPr/>
        </p:nvGrpSpPr>
        <p:grpSpPr>
          <a:xfrm>
            <a:off x="12231751" y="4784840"/>
            <a:ext cx="5027549" cy="6586207"/>
            <a:chOff x="0" y="0"/>
            <a:chExt cx="1513437" cy="1982637"/>
          </a:xfrm>
        </p:grpSpPr>
        <p:sp>
          <p:nvSpPr>
            <p:cNvPr id="9" name="Freeform 9"/>
            <p:cNvSpPr/>
            <p:nvPr/>
          </p:nvSpPr>
          <p:spPr>
            <a:xfrm>
              <a:off x="0" y="0"/>
              <a:ext cx="1513437" cy="1982638"/>
            </a:xfrm>
            <a:custGeom>
              <a:avLst/>
              <a:gdLst/>
              <a:ahLst/>
              <a:cxnLst/>
              <a:rect l="l" t="t" r="r" b="b"/>
              <a:pathLst>
                <a:path w="1513437" h="1982638">
                  <a:moveTo>
                    <a:pt x="153990" y="0"/>
                  </a:moveTo>
                  <a:lnTo>
                    <a:pt x="1359447" y="0"/>
                  </a:lnTo>
                  <a:cubicBezTo>
                    <a:pt x="1444493" y="0"/>
                    <a:pt x="1513437" y="68944"/>
                    <a:pt x="1513437" y="153990"/>
                  </a:cubicBezTo>
                  <a:lnTo>
                    <a:pt x="1513437" y="1828647"/>
                  </a:lnTo>
                  <a:cubicBezTo>
                    <a:pt x="1513437" y="1913694"/>
                    <a:pt x="1444493" y="1982638"/>
                    <a:pt x="1359447" y="1982638"/>
                  </a:cubicBezTo>
                  <a:lnTo>
                    <a:pt x="153990" y="1982638"/>
                  </a:lnTo>
                  <a:cubicBezTo>
                    <a:pt x="68944" y="1982638"/>
                    <a:pt x="0" y="1913694"/>
                    <a:pt x="0" y="1828647"/>
                  </a:cubicBezTo>
                  <a:lnTo>
                    <a:pt x="0" y="153990"/>
                  </a:lnTo>
                  <a:cubicBezTo>
                    <a:pt x="0" y="68944"/>
                    <a:pt x="68944" y="0"/>
                    <a:pt x="153990" y="0"/>
                  </a:cubicBezTo>
                  <a:close/>
                </a:path>
              </a:pathLst>
            </a:custGeom>
            <a:solidFill>
              <a:srgbClr val="F8D133"/>
            </a:solidFill>
          </p:spPr>
          <p:txBody>
            <a:bodyPr/>
            <a:lstStyle/>
            <a:p>
              <a:endParaRPr lang="en-GB"/>
            </a:p>
          </p:txBody>
        </p:sp>
        <p:sp>
          <p:nvSpPr>
            <p:cNvPr id="10" name="TextBox 10"/>
            <p:cNvSpPr txBox="1"/>
            <p:nvPr/>
          </p:nvSpPr>
          <p:spPr>
            <a:xfrm>
              <a:off x="0" y="-19050"/>
              <a:ext cx="1513437" cy="2001687"/>
            </a:xfrm>
            <a:prstGeom prst="rect">
              <a:avLst/>
            </a:prstGeom>
          </p:spPr>
          <p:txBody>
            <a:bodyPr lIns="50800" tIns="50800" rIns="50800" bIns="50800" rtlCol="0" anchor="ctr"/>
            <a:lstStyle/>
            <a:p>
              <a:pPr algn="ctr">
                <a:lnSpc>
                  <a:spcPts val="2079"/>
                </a:lnSpc>
              </a:pPr>
              <a:endParaRPr/>
            </a:p>
          </p:txBody>
        </p:sp>
      </p:grpSp>
      <p:sp>
        <p:nvSpPr>
          <p:cNvPr id="11" name="TextBox 11"/>
          <p:cNvSpPr txBox="1"/>
          <p:nvPr/>
        </p:nvSpPr>
        <p:spPr>
          <a:xfrm>
            <a:off x="1028700" y="771525"/>
            <a:ext cx="8839019" cy="1652269"/>
          </a:xfrm>
          <a:prstGeom prst="rect">
            <a:avLst/>
          </a:prstGeom>
        </p:spPr>
        <p:txBody>
          <a:bodyPr lIns="0" tIns="0" rIns="0" bIns="0" rtlCol="0" anchor="t">
            <a:spAutoFit/>
          </a:bodyPr>
          <a:lstStyle/>
          <a:p>
            <a:pPr algn="l">
              <a:lnSpc>
                <a:spcPts val="12880"/>
              </a:lnSpc>
            </a:pPr>
            <a:r>
              <a:rPr lang="en-US" sz="9200" b="1">
                <a:solidFill>
                  <a:srgbClr val="000000"/>
                </a:solidFill>
                <a:latin typeface="Poppins Bold"/>
                <a:ea typeface="Poppins Bold"/>
                <a:cs typeface="Poppins Bold"/>
                <a:sym typeface="Poppins Bold"/>
              </a:rPr>
              <a:t>TDD Approach</a:t>
            </a:r>
          </a:p>
        </p:txBody>
      </p:sp>
      <p:sp>
        <p:nvSpPr>
          <p:cNvPr id="12" name="TextBox 12"/>
          <p:cNvSpPr txBox="1"/>
          <p:nvPr/>
        </p:nvSpPr>
        <p:spPr>
          <a:xfrm>
            <a:off x="9867719" y="2846143"/>
            <a:ext cx="7391581" cy="1317625"/>
          </a:xfrm>
          <a:prstGeom prst="rect">
            <a:avLst/>
          </a:prstGeom>
        </p:spPr>
        <p:txBody>
          <a:bodyPr lIns="0" tIns="0" rIns="0" bIns="0" rtlCol="0" anchor="t">
            <a:spAutoFit/>
          </a:bodyPr>
          <a:lstStyle/>
          <a:p>
            <a:pPr algn="r">
              <a:lnSpc>
                <a:spcPts val="3499"/>
              </a:lnSpc>
            </a:pPr>
            <a:r>
              <a:rPr lang="en-US" sz="2499">
                <a:solidFill>
                  <a:srgbClr val="000000"/>
                </a:solidFill>
                <a:latin typeface="Poppins"/>
                <a:ea typeface="Poppins"/>
                <a:cs typeface="Poppins"/>
                <a:sym typeface="Poppins"/>
              </a:rPr>
              <a:t>Test-Driven Development Approach</a:t>
            </a:r>
          </a:p>
          <a:p>
            <a:pPr algn="r">
              <a:lnSpc>
                <a:spcPts val="3499"/>
              </a:lnSpc>
            </a:pPr>
            <a:r>
              <a:rPr lang="en-US" sz="2499" b="1">
                <a:solidFill>
                  <a:srgbClr val="000000"/>
                </a:solidFill>
                <a:latin typeface="Poppins Bold"/>
                <a:ea typeface="Poppins Bold"/>
                <a:cs typeface="Poppins Bold"/>
                <a:sym typeface="Poppins Bold"/>
              </a:rPr>
              <a:t>Red-Green-Refactor Cycle</a:t>
            </a:r>
          </a:p>
          <a:p>
            <a:pPr algn="r">
              <a:lnSpc>
                <a:spcPts val="3499"/>
              </a:lnSpc>
            </a:pPr>
            <a:endParaRPr lang="en-US" sz="2499" b="1">
              <a:solidFill>
                <a:srgbClr val="000000"/>
              </a:solidFill>
              <a:latin typeface="Poppins Bold"/>
              <a:ea typeface="Poppins Bold"/>
              <a:cs typeface="Poppins Bold"/>
              <a:sym typeface="Poppins Bold"/>
            </a:endParaRPr>
          </a:p>
        </p:txBody>
      </p:sp>
      <p:sp>
        <p:nvSpPr>
          <p:cNvPr id="13" name="TextBox 13"/>
          <p:cNvSpPr txBox="1"/>
          <p:nvPr/>
        </p:nvSpPr>
        <p:spPr>
          <a:xfrm>
            <a:off x="1453816" y="6613327"/>
            <a:ext cx="4180481" cy="1425575"/>
          </a:xfrm>
          <a:prstGeom prst="rect">
            <a:avLst/>
          </a:prstGeom>
        </p:spPr>
        <p:txBody>
          <a:bodyPr lIns="0" tIns="0" rIns="0" bIns="0" rtlCol="0" anchor="t">
            <a:spAutoFit/>
          </a:bodyPr>
          <a:lstStyle/>
          <a:p>
            <a:pPr algn="ctr">
              <a:lnSpc>
                <a:spcPts val="2800"/>
              </a:lnSpc>
            </a:pPr>
            <a:r>
              <a:rPr lang="en-US" sz="2000">
                <a:solidFill>
                  <a:srgbClr val="000000"/>
                </a:solidFill>
                <a:latin typeface="Poppins"/>
                <a:ea typeface="Poppins"/>
                <a:cs typeface="Poppins"/>
                <a:sym typeface="Poppins"/>
              </a:rPr>
              <a:t>First, write a test before the feature or code exists. The test will fail because the code is not written yet.</a:t>
            </a:r>
          </a:p>
        </p:txBody>
      </p:sp>
      <p:sp>
        <p:nvSpPr>
          <p:cNvPr id="14" name="TextBox 14"/>
          <p:cNvSpPr txBox="1"/>
          <p:nvPr/>
        </p:nvSpPr>
        <p:spPr>
          <a:xfrm>
            <a:off x="1450652" y="5402181"/>
            <a:ext cx="4180481" cy="625476"/>
          </a:xfrm>
          <a:prstGeom prst="rect">
            <a:avLst/>
          </a:prstGeom>
        </p:spPr>
        <p:txBody>
          <a:bodyPr lIns="0" tIns="0" rIns="0" bIns="0" rtlCol="0" anchor="t">
            <a:spAutoFit/>
          </a:bodyPr>
          <a:lstStyle/>
          <a:p>
            <a:pPr algn="ctr">
              <a:lnSpc>
                <a:spcPts val="4899"/>
              </a:lnSpc>
            </a:pPr>
            <a:r>
              <a:rPr lang="en-US" sz="3499" b="1">
                <a:solidFill>
                  <a:srgbClr val="000000"/>
                </a:solidFill>
                <a:latin typeface="Poppins Bold"/>
                <a:ea typeface="Poppins Bold"/>
                <a:cs typeface="Poppins Bold"/>
                <a:sym typeface="Poppins Bold"/>
              </a:rPr>
              <a:t>Red</a:t>
            </a:r>
          </a:p>
        </p:txBody>
      </p:sp>
      <p:sp>
        <p:nvSpPr>
          <p:cNvPr id="15" name="TextBox 15"/>
          <p:cNvSpPr txBox="1"/>
          <p:nvPr/>
        </p:nvSpPr>
        <p:spPr>
          <a:xfrm>
            <a:off x="6918034" y="5402181"/>
            <a:ext cx="4449853" cy="625476"/>
          </a:xfrm>
          <a:prstGeom prst="rect">
            <a:avLst/>
          </a:prstGeom>
        </p:spPr>
        <p:txBody>
          <a:bodyPr lIns="0" tIns="0" rIns="0" bIns="0" rtlCol="0" anchor="t">
            <a:spAutoFit/>
          </a:bodyPr>
          <a:lstStyle/>
          <a:p>
            <a:pPr algn="ctr">
              <a:lnSpc>
                <a:spcPts val="4899"/>
              </a:lnSpc>
            </a:pPr>
            <a:r>
              <a:rPr lang="en-US" sz="3499" b="1">
                <a:solidFill>
                  <a:srgbClr val="000000"/>
                </a:solidFill>
                <a:latin typeface="Poppins Bold"/>
                <a:ea typeface="Poppins Bold"/>
                <a:cs typeface="Poppins Bold"/>
                <a:sym typeface="Poppins Bold"/>
              </a:rPr>
              <a:t>Green</a:t>
            </a:r>
          </a:p>
        </p:txBody>
      </p:sp>
      <p:sp>
        <p:nvSpPr>
          <p:cNvPr id="16" name="TextBox 16"/>
          <p:cNvSpPr txBox="1"/>
          <p:nvPr/>
        </p:nvSpPr>
        <p:spPr>
          <a:xfrm>
            <a:off x="13034926" y="5402181"/>
            <a:ext cx="3421200" cy="625476"/>
          </a:xfrm>
          <a:prstGeom prst="rect">
            <a:avLst/>
          </a:prstGeom>
        </p:spPr>
        <p:txBody>
          <a:bodyPr lIns="0" tIns="0" rIns="0" bIns="0" rtlCol="0" anchor="t">
            <a:spAutoFit/>
          </a:bodyPr>
          <a:lstStyle/>
          <a:p>
            <a:pPr algn="ctr">
              <a:lnSpc>
                <a:spcPts val="4899"/>
              </a:lnSpc>
            </a:pPr>
            <a:r>
              <a:rPr lang="en-US" sz="3499" b="1">
                <a:solidFill>
                  <a:srgbClr val="000000"/>
                </a:solidFill>
                <a:latin typeface="Poppins Bold"/>
                <a:ea typeface="Poppins Bold"/>
                <a:cs typeface="Poppins Bold"/>
                <a:sym typeface="Poppins Bold"/>
              </a:rPr>
              <a:t>Refactor</a:t>
            </a:r>
          </a:p>
        </p:txBody>
      </p:sp>
      <p:sp>
        <p:nvSpPr>
          <p:cNvPr id="17" name="TextBox 17"/>
          <p:cNvSpPr txBox="1"/>
          <p:nvPr/>
        </p:nvSpPr>
        <p:spPr>
          <a:xfrm>
            <a:off x="6918034" y="6613327"/>
            <a:ext cx="4449853" cy="1073150"/>
          </a:xfrm>
          <a:prstGeom prst="rect">
            <a:avLst/>
          </a:prstGeom>
        </p:spPr>
        <p:txBody>
          <a:bodyPr lIns="0" tIns="0" rIns="0" bIns="0" rtlCol="0" anchor="t">
            <a:spAutoFit/>
          </a:bodyPr>
          <a:lstStyle/>
          <a:p>
            <a:pPr algn="ctr">
              <a:lnSpc>
                <a:spcPts val="2800"/>
              </a:lnSpc>
            </a:pPr>
            <a:r>
              <a:rPr lang="en-US" sz="2000">
                <a:solidFill>
                  <a:srgbClr val="000000"/>
                </a:solidFill>
                <a:latin typeface="Poppins"/>
                <a:ea typeface="Poppins"/>
                <a:cs typeface="Poppins"/>
                <a:sym typeface="Poppins"/>
              </a:rPr>
              <a:t>Write only the required code to make the failing test pass. Now the feature works.</a:t>
            </a:r>
          </a:p>
        </p:txBody>
      </p:sp>
      <p:sp>
        <p:nvSpPr>
          <p:cNvPr id="18" name="TextBox 18"/>
          <p:cNvSpPr txBox="1"/>
          <p:nvPr/>
        </p:nvSpPr>
        <p:spPr>
          <a:xfrm>
            <a:off x="12662926" y="6613327"/>
            <a:ext cx="4165199" cy="720725"/>
          </a:xfrm>
          <a:prstGeom prst="rect">
            <a:avLst/>
          </a:prstGeom>
        </p:spPr>
        <p:txBody>
          <a:bodyPr lIns="0" tIns="0" rIns="0" bIns="0" rtlCol="0" anchor="t">
            <a:spAutoFit/>
          </a:bodyPr>
          <a:lstStyle/>
          <a:p>
            <a:pPr algn="ctr">
              <a:lnSpc>
                <a:spcPts val="2800"/>
              </a:lnSpc>
            </a:pPr>
            <a:r>
              <a:rPr lang="en-US" sz="2000">
                <a:solidFill>
                  <a:srgbClr val="000000"/>
                </a:solidFill>
                <a:latin typeface="Poppins"/>
                <a:ea typeface="Poppins"/>
                <a:cs typeface="Poppins"/>
                <a:sym typeface="Poppins"/>
              </a:rPr>
              <a:t>Improve and clean the code, but make sure the test still passes.</a:t>
            </a:r>
          </a:p>
        </p:txBody>
      </p:sp>
      <p:grpSp>
        <p:nvGrpSpPr>
          <p:cNvPr id="19" name="Group 19"/>
          <p:cNvGrpSpPr/>
          <p:nvPr/>
        </p:nvGrpSpPr>
        <p:grpSpPr>
          <a:xfrm>
            <a:off x="12063580" y="-698391"/>
            <a:ext cx="2181682" cy="218168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21" name="TextBox 21"/>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22" name="Freeform 22"/>
          <p:cNvSpPr/>
          <p:nvPr/>
        </p:nvSpPr>
        <p:spPr>
          <a:xfrm>
            <a:off x="13809595" y="-2395998"/>
            <a:ext cx="4692701" cy="4692701"/>
          </a:xfrm>
          <a:custGeom>
            <a:avLst/>
            <a:gdLst/>
            <a:ahLst/>
            <a:cxnLst/>
            <a:rect l="l" t="t" r="r" b="b"/>
            <a:pathLst>
              <a:path w="4692701" h="4692701">
                <a:moveTo>
                  <a:pt x="0" y="0"/>
                </a:moveTo>
                <a:lnTo>
                  <a:pt x="4692701" y="0"/>
                </a:lnTo>
                <a:lnTo>
                  <a:pt x="4692701" y="4692701"/>
                </a:lnTo>
                <a:lnTo>
                  <a:pt x="0" y="4692701"/>
                </a:lnTo>
                <a:lnTo>
                  <a:pt x="0" y="0"/>
                </a:lnTo>
                <a:close/>
              </a:path>
            </a:pathLst>
          </a:custGeom>
          <a:blipFill>
            <a:blip r:embed="rId2"/>
            <a:stretch>
              <a:fillRect/>
            </a:stretch>
          </a:blipFill>
        </p:spPr>
        <p:txBody>
          <a:bodyPr/>
          <a:lstStyle/>
          <a:p>
            <a:endParaRPr lang="en-GB"/>
          </a:p>
        </p:txBody>
      </p:sp>
      <p:grpSp>
        <p:nvGrpSpPr>
          <p:cNvPr id="23" name="Group 23"/>
          <p:cNvGrpSpPr/>
          <p:nvPr/>
        </p:nvGrpSpPr>
        <p:grpSpPr>
          <a:xfrm>
            <a:off x="16682644" y="1627994"/>
            <a:ext cx="913693" cy="912707"/>
            <a:chOff x="0" y="0"/>
            <a:chExt cx="812800" cy="811923"/>
          </a:xfrm>
        </p:grpSpPr>
        <p:sp>
          <p:nvSpPr>
            <p:cNvPr id="24" name="Freeform 24"/>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25" name="TextBox 25"/>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12063580" y="-698391"/>
            <a:ext cx="2181682" cy="218168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5" name="Freeform 5"/>
          <p:cNvSpPr/>
          <p:nvPr/>
        </p:nvSpPr>
        <p:spPr>
          <a:xfrm>
            <a:off x="13809595" y="-2395998"/>
            <a:ext cx="4692701" cy="4692701"/>
          </a:xfrm>
          <a:custGeom>
            <a:avLst/>
            <a:gdLst/>
            <a:ahLst/>
            <a:cxnLst/>
            <a:rect l="l" t="t" r="r" b="b"/>
            <a:pathLst>
              <a:path w="4692701" h="4692701">
                <a:moveTo>
                  <a:pt x="0" y="0"/>
                </a:moveTo>
                <a:lnTo>
                  <a:pt x="4692701" y="0"/>
                </a:lnTo>
                <a:lnTo>
                  <a:pt x="4692701" y="4692701"/>
                </a:lnTo>
                <a:lnTo>
                  <a:pt x="0" y="4692701"/>
                </a:lnTo>
                <a:lnTo>
                  <a:pt x="0" y="0"/>
                </a:lnTo>
                <a:close/>
              </a:path>
            </a:pathLst>
          </a:custGeom>
          <a:blipFill>
            <a:blip r:embed="rId2"/>
            <a:stretch>
              <a:fillRect/>
            </a:stretch>
          </a:blipFill>
        </p:spPr>
        <p:txBody>
          <a:bodyPr/>
          <a:lstStyle/>
          <a:p>
            <a:endParaRPr lang="en-GB"/>
          </a:p>
        </p:txBody>
      </p:sp>
      <p:grpSp>
        <p:nvGrpSpPr>
          <p:cNvPr id="6" name="Group 6"/>
          <p:cNvGrpSpPr/>
          <p:nvPr/>
        </p:nvGrpSpPr>
        <p:grpSpPr>
          <a:xfrm>
            <a:off x="16682644" y="1627994"/>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13809595" y="4403646"/>
            <a:ext cx="1765891" cy="1701878"/>
          </a:xfrm>
          <a:custGeom>
            <a:avLst/>
            <a:gdLst/>
            <a:ahLst/>
            <a:cxnLst/>
            <a:rect l="l" t="t" r="r" b="b"/>
            <a:pathLst>
              <a:path w="1765891" h="1701878">
                <a:moveTo>
                  <a:pt x="0" y="0"/>
                </a:moveTo>
                <a:lnTo>
                  <a:pt x="1765891" y="0"/>
                </a:lnTo>
                <a:lnTo>
                  <a:pt x="1765891" y="1701877"/>
                </a:lnTo>
                <a:lnTo>
                  <a:pt x="0" y="17018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0" name="Freeform 10"/>
          <p:cNvSpPr/>
          <p:nvPr/>
        </p:nvSpPr>
        <p:spPr>
          <a:xfrm>
            <a:off x="14067623" y="7335725"/>
            <a:ext cx="1507864" cy="1585139"/>
          </a:xfrm>
          <a:custGeom>
            <a:avLst/>
            <a:gdLst/>
            <a:ahLst/>
            <a:cxnLst/>
            <a:rect l="l" t="t" r="r" b="b"/>
            <a:pathLst>
              <a:path w="1507864" h="1585139">
                <a:moveTo>
                  <a:pt x="0" y="0"/>
                </a:moveTo>
                <a:lnTo>
                  <a:pt x="1507863" y="0"/>
                </a:lnTo>
                <a:lnTo>
                  <a:pt x="1507863" y="1585139"/>
                </a:lnTo>
                <a:lnTo>
                  <a:pt x="0" y="1585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1" name="TextBox 11"/>
          <p:cNvSpPr txBox="1"/>
          <p:nvPr/>
        </p:nvSpPr>
        <p:spPr>
          <a:xfrm>
            <a:off x="1028700" y="771525"/>
            <a:ext cx="8839019" cy="1652269"/>
          </a:xfrm>
          <a:prstGeom prst="rect">
            <a:avLst/>
          </a:prstGeom>
        </p:spPr>
        <p:txBody>
          <a:bodyPr lIns="0" tIns="0" rIns="0" bIns="0" rtlCol="0" anchor="t">
            <a:spAutoFit/>
          </a:bodyPr>
          <a:lstStyle/>
          <a:p>
            <a:pPr algn="l">
              <a:lnSpc>
                <a:spcPts val="12880"/>
              </a:lnSpc>
            </a:pPr>
            <a:r>
              <a:rPr lang="en-US" sz="9200" b="1">
                <a:solidFill>
                  <a:srgbClr val="000000"/>
                </a:solidFill>
                <a:latin typeface="Poppins Bold"/>
                <a:ea typeface="Poppins Bold"/>
                <a:cs typeface="Poppins Bold"/>
                <a:sym typeface="Poppins Bold"/>
              </a:rPr>
              <a:t>TDD Approach</a:t>
            </a:r>
          </a:p>
        </p:txBody>
      </p:sp>
      <p:sp>
        <p:nvSpPr>
          <p:cNvPr id="12" name="TextBox 12"/>
          <p:cNvSpPr txBox="1"/>
          <p:nvPr/>
        </p:nvSpPr>
        <p:spPr>
          <a:xfrm>
            <a:off x="1028700" y="4298871"/>
            <a:ext cx="7918328" cy="2481525"/>
          </a:xfrm>
          <a:prstGeom prst="rect">
            <a:avLst/>
          </a:prstGeom>
        </p:spPr>
        <p:txBody>
          <a:bodyPr lIns="0" tIns="0" rIns="0" bIns="0" rtlCol="0" anchor="t">
            <a:spAutoFit/>
          </a:bodyPr>
          <a:lstStyle/>
          <a:p>
            <a:pPr algn="just">
              <a:lnSpc>
                <a:spcPts val="5386"/>
              </a:lnSpc>
            </a:pPr>
            <a:r>
              <a:rPr lang="en-US" sz="3847" b="1">
                <a:solidFill>
                  <a:srgbClr val="000000"/>
                </a:solidFill>
                <a:latin typeface="Poppins Bold"/>
                <a:ea typeface="Poppins Bold"/>
                <a:cs typeface="Poppins Bold"/>
                <a:sym typeface="Poppins Bold"/>
              </a:rPr>
              <a:t>Core Features Tested:</a:t>
            </a:r>
          </a:p>
          <a:p>
            <a:pPr algn="just">
              <a:lnSpc>
                <a:spcPts val="5106"/>
              </a:lnSpc>
            </a:pPr>
            <a:endParaRPr lang="en-US" sz="3847" b="1">
              <a:solidFill>
                <a:srgbClr val="000000"/>
              </a:solidFill>
              <a:latin typeface="Poppins Bold"/>
              <a:ea typeface="Poppins Bold"/>
              <a:cs typeface="Poppins Bold"/>
              <a:sym typeface="Poppins Bold"/>
            </a:endParaRPr>
          </a:p>
          <a:p>
            <a:pPr algn="just">
              <a:lnSpc>
                <a:spcPts val="4559"/>
              </a:lnSpc>
            </a:pPr>
            <a:r>
              <a:rPr lang="en-US" sz="3256">
                <a:solidFill>
                  <a:srgbClr val="000000"/>
                </a:solidFill>
                <a:latin typeface="Poppins"/>
                <a:ea typeface="Poppins"/>
                <a:cs typeface="Poppins"/>
                <a:sym typeface="Poppins"/>
              </a:rPr>
              <a:t>1. Shopping Cart Quantity Update</a:t>
            </a:r>
          </a:p>
          <a:p>
            <a:pPr algn="just">
              <a:lnSpc>
                <a:spcPts val="4559"/>
              </a:lnSpc>
            </a:pPr>
            <a:r>
              <a:rPr lang="en-US" sz="3256">
                <a:solidFill>
                  <a:srgbClr val="000000"/>
                </a:solidFill>
                <a:latin typeface="Poppins"/>
                <a:ea typeface="Poppins"/>
                <a:cs typeface="Poppins"/>
                <a:sym typeface="Poppins"/>
              </a:rPr>
              <a:t>2. User Registration Validation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12063580" y="-698391"/>
            <a:ext cx="2181682" cy="218168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5" name="Freeform 5"/>
          <p:cNvSpPr/>
          <p:nvPr/>
        </p:nvSpPr>
        <p:spPr>
          <a:xfrm>
            <a:off x="13809595" y="-2395998"/>
            <a:ext cx="4692701" cy="4692701"/>
          </a:xfrm>
          <a:custGeom>
            <a:avLst/>
            <a:gdLst/>
            <a:ahLst/>
            <a:cxnLst/>
            <a:rect l="l" t="t" r="r" b="b"/>
            <a:pathLst>
              <a:path w="4692701" h="4692701">
                <a:moveTo>
                  <a:pt x="0" y="0"/>
                </a:moveTo>
                <a:lnTo>
                  <a:pt x="4692701" y="0"/>
                </a:lnTo>
                <a:lnTo>
                  <a:pt x="4692701" y="4692701"/>
                </a:lnTo>
                <a:lnTo>
                  <a:pt x="0" y="4692701"/>
                </a:lnTo>
                <a:lnTo>
                  <a:pt x="0" y="0"/>
                </a:lnTo>
                <a:close/>
              </a:path>
            </a:pathLst>
          </a:custGeom>
          <a:blipFill>
            <a:blip r:embed="rId2"/>
            <a:stretch>
              <a:fillRect/>
            </a:stretch>
          </a:blipFill>
        </p:spPr>
        <p:txBody>
          <a:bodyPr/>
          <a:lstStyle/>
          <a:p>
            <a:endParaRPr lang="en-GB"/>
          </a:p>
        </p:txBody>
      </p:sp>
      <p:grpSp>
        <p:nvGrpSpPr>
          <p:cNvPr id="6" name="Group 6"/>
          <p:cNvGrpSpPr/>
          <p:nvPr/>
        </p:nvGrpSpPr>
        <p:grpSpPr>
          <a:xfrm>
            <a:off x="16682644" y="1627994"/>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6703108" y="3320442"/>
            <a:ext cx="10556192" cy="5937858"/>
          </a:xfrm>
          <a:custGeom>
            <a:avLst/>
            <a:gdLst/>
            <a:ahLst/>
            <a:cxnLst/>
            <a:rect l="l" t="t" r="r" b="b"/>
            <a:pathLst>
              <a:path w="10556192" h="5937858">
                <a:moveTo>
                  <a:pt x="0" y="0"/>
                </a:moveTo>
                <a:lnTo>
                  <a:pt x="10556192" y="0"/>
                </a:lnTo>
                <a:lnTo>
                  <a:pt x="10556192" y="5937858"/>
                </a:lnTo>
                <a:lnTo>
                  <a:pt x="0" y="5937858"/>
                </a:lnTo>
                <a:lnTo>
                  <a:pt x="0" y="0"/>
                </a:lnTo>
                <a:close/>
              </a:path>
            </a:pathLst>
          </a:custGeom>
          <a:blipFill>
            <a:blip r:embed="rId3"/>
            <a:stretch>
              <a:fillRect/>
            </a:stretch>
          </a:blipFill>
        </p:spPr>
        <p:txBody>
          <a:bodyPr/>
          <a:lstStyle/>
          <a:p>
            <a:endParaRPr lang="en-GB"/>
          </a:p>
        </p:txBody>
      </p:sp>
      <p:sp>
        <p:nvSpPr>
          <p:cNvPr id="10" name="TextBox 10"/>
          <p:cNvSpPr txBox="1"/>
          <p:nvPr/>
        </p:nvSpPr>
        <p:spPr>
          <a:xfrm>
            <a:off x="1028700" y="2572418"/>
            <a:ext cx="8839019" cy="1286498"/>
          </a:xfrm>
          <a:prstGeom prst="rect">
            <a:avLst/>
          </a:prstGeom>
        </p:spPr>
        <p:txBody>
          <a:bodyPr lIns="0" tIns="0" rIns="0" bIns="0" rtlCol="0" anchor="t">
            <a:spAutoFit/>
          </a:bodyPr>
          <a:lstStyle/>
          <a:p>
            <a:pPr algn="l">
              <a:lnSpc>
                <a:spcPts val="9940"/>
              </a:lnSpc>
            </a:pPr>
            <a:r>
              <a:rPr lang="en-US" sz="7100" b="1" dirty="0">
                <a:solidFill>
                  <a:srgbClr val="000000"/>
                </a:solidFill>
                <a:latin typeface="Poppins Bold"/>
                <a:ea typeface="Poppins Bold"/>
                <a:cs typeface="Poppins Bold"/>
                <a:sym typeface="Poppins Bold"/>
              </a:rPr>
              <a:t>RED Phase</a:t>
            </a:r>
          </a:p>
        </p:txBody>
      </p:sp>
      <p:sp>
        <p:nvSpPr>
          <p:cNvPr id="11" name="Freeform 11"/>
          <p:cNvSpPr/>
          <p:nvPr/>
        </p:nvSpPr>
        <p:spPr>
          <a:xfrm>
            <a:off x="2413726" y="5835727"/>
            <a:ext cx="907287" cy="907287"/>
          </a:xfrm>
          <a:custGeom>
            <a:avLst/>
            <a:gdLst/>
            <a:ahLst/>
            <a:cxnLst/>
            <a:rect l="l" t="t" r="r" b="b"/>
            <a:pathLst>
              <a:path w="907287" h="907287">
                <a:moveTo>
                  <a:pt x="0" y="0"/>
                </a:moveTo>
                <a:lnTo>
                  <a:pt x="907287" y="0"/>
                </a:lnTo>
                <a:lnTo>
                  <a:pt x="907287" y="907287"/>
                </a:lnTo>
                <a:lnTo>
                  <a:pt x="0" y="907287"/>
                </a:lnTo>
                <a:lnTo>
                  <a:pt x="0" y="0"/>
                </a:lnTo>
                <a:close/>
              </a:path>
            </a:pathLst>
          </a:custGeom>
          <a:blipFill>
            <a:blip r:embed="rId4"/>
            <a:stretch>
              <a:fillRect/>
            </a:stretch>
          </a:blipFill>
        </p:spPr>
        <p:txBody>
          <a:bodyPr/>
          <a:lstStyle/>
          <a:p>
            <a:endParaRPr lang="en-GB"/>
          </a:p>
        </p:txBody>
      </p:sp>
      <p:sp>
        <p:nvSpPr>
          <p:cNvPr id="12" name="TextBox 12"/>
          <p:cNvSpPr txBox="1"/>
          <p:nvPr/>
        </p:nvSpPr>
        <p:spPr>
          <a:xfrm>
            <a:off x="1028700" y="771525"/>
            <a:ext cx="8839019" cy="1652269"/>
          </a:xfrm>
          <a:prstGeom prst="rect">
            <a:avLst/>
          </a:prstGeom>
        </p:spPr>
        <p:txBody>
          <a:bodyPr lIns="0" tIns="0" rIns="0" bIns="0" rtlCol="0" anchor="t">
            <a:spAutoFit/>
          </a:bodyPr>
          <a:lstStyle/>
          <a:p>
            <a:pPr algn="l">
              <a:lnSpc>
                <a:spcPts val="12880"/>
              </a:lnSpc>
            </a:pPr>
            <a:r>
              <a:rPr lang="en-US" sz="9200" b="1">
                <a:solidFill>
                  <a:srgbClr val="000000"/>
                </a:solidFill>
                <a:latin typeface="Poppins Bold"/>
                <a:ea typeface="Poppins Bold"/>
                <a:cs typeface="Poppins Bold"/>
                <a:sym typeface="Poppins Bold"/>
              </a:rPr>
              <a:t>TDD Approach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12063580" y="-698391"/>
            <a:ext cx="2181682" cy="218168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5" name="Freeform 5"/>
          <p:cNvSpPr/>
          <p:nvPr/>
        </p:nvSpPr>
        <p:spPr>
          <a:xfrm>
            <a:off x="13809595" y="-2395998"/>
            <a:ext cx="4692701" cy="4692701"/>
          </a:xfrm>
          <a:custGeom>
            <a:avLst/>
            <a:gdLst/>
            <a:ahLst/>
            <a:cxnLst/>
            <a:rect l="l" t="t" r="r" b="b"/>
            <a:pathLst>
              <a:path w="4692701" h="4692701">
                <a:moveTo>
                  <a:pt x="0" y="0"/>
                </a:moveTo>
                <a:lnTo>
                  <a:pt x="4692701" y="0"/>
                </a:lnTo>
                <a:lnTo>
                  <a:pt x="4692701" y="4692701"/>
                </a:lnTo>
                <a:lnTo>
                  <a:pt x="0" y="4692701"/>
                </a:lnTo>
                <a:lnTo>
                  <a:pt x="0" y="0"/>
                </a:lnTo>
                <a:close/>
              </a:path>
            </a:pathLst>
          </a:custGeom>
          <a:blipFill>
            <a:blip r:embed="rId2"/>
            <a:stretch>
              <a:fillRect/>
            </a:stretch>
          </a:blipFill>
        </p:spPr>
        <p:txBody>
          <a:bodyPr/>
          <a:lstStyle/>
          <a:p>
            <a:endParaRPr lang="en-GB"/>
          </a:p>
        </p:txBody>
      </p:sp>
      <p:grpSp>
        <p:nvGrpSpPr>
          <p:cNvPr id="6" name="Group 6"/>
          <p:cNvGrpSpPr/>
          <p:nvPr/>
        </p:nvGrpSpPr>
        <p:grpSpPr>
          <a:xfrm>
            <a:off x="16682644" y="1627994"/>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6703108" y="3320442"/>
            <a:ext cx="10556192" cy="5937858"/>
          </a:xfrm>
          <a:custGeom>
            <a:avLst/>
            <a:gdLst/>
            <a:ahLst/>
            <a:cxnLst/>
            <a:rect l="l" t="t" r="r" b="b"/>
            <a:pathLst>
              <a:path w="10556192" h="5937858">
                <a:moveTo>
                  <a:pt x="0" y="0"/>
                </a:moveTo>
                <a:lnTo>
                  <a:pt x="10556192" y="0"/>
                </a:lnTo>
                <a:lnTo>
                  <a:pt x="10556192" y="5937858"/>
                </a:lnTo>
                <a:lnTo>
                  <a:pt x="0" y="5937858"/>
                </a:lnTo>
                <a:lnTo>
                  <a:pt x="0" y="0"/>
                </a:lnTo>
                <a:close/>
              </a:path>
            </a:pathLst>
          </a:custGeom>
          <a:blipFill>
            <a:blip r:embed="rId3"/>
            <a:stretch>
              <a:fillRect l="-60" r="-60"/>
            </a:stretch>
          </a:blipFill>
        </p:spPr>
        <p:txBody>
          <a:bodyPr/>
          <a:lstStyle/>
          <a:p>
            <a:endParaRPr lang="en-GB"/>
          </a:p>
        </p:txBody>
      </p:sp>
      <p:sp>
        <p:nvSpPr>
          <p:cNvPr id="10" name="Freeform 10"/>
          <p:cNvSpPr/>
          <p:nvPr/>
        </p:nvSpPr>
        <p:spPr>
          <a:xfrm>
            <a:off x="2608910" y="5835727"/>
            <a:ext cx="907287" cy="907287"/>
          </a:xfrm>
          <a:custGeom>
            <a:avLst/>
            <a:gdLst/>
            <a:ahLst/>
            <a:cxnLst/>
            <a:rect l="l" t="t" r="r" b="b"/>
            <a:pathLst>
              <a:path w="907287" h="907287">
                <a:moveTo>
                  <a:pt x="0" y="0"/>
                </a:moveTo>
                <a:lnTo>
                  <a:pt x="907287" y="0"/>
                </a:lnTo>
                <a:lnTo>
                  <a:pt x="907287" y="907287"/>
                </a:lnTo>
                <a:lnTo>
                  <a:pt x="0" y="9072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1" name="TextBox 11"/>
          <p:cNvSpPr txBox="1"/>
          <p:nvPr/>
        </p:nvSpPr>
        <p:spPr>
          <a:xfrm>
            <a:off x="1028700" y="2619725"/>
            <a:ext cx="8839019" cy="1210933"/>
          </a:xfrm>
          <a:prstGeom prst="rect">
            <a:avLst/>
          </a:prstGeom>
        </p:spPr>
        <p:txBody>
          <a:bodyPr lIns="0" tIns="0" rIns="0" bIns="0" rtlCol="0" anchor="t">
            <a:spAutoFit/>
          </a:bodyPr>
          <a:lstStyle/>
          <a:p>
            <a:pPr algn="l">
              <a:lnSpc>
                <a:spcPts val="9380"/>
              </a:lnSpc>
            </a:pPr>
            <a:r>
              <a:rPr lang="en-US" sz="6700" b="1">
                <a:solidFill>
                  <a:srgbClr val="000000"/>
                </a:solidFill>
                <a:latin typeface="Poppins Bold"/>
                <a:ea typeface="Poppins Bold"/>
                <a:cs typeface="Poppins Bold"/>
                <a:sym typeface="Poppins Bold"/>
              </a:rPr>
              <a:t>GREEN Phase</a:t>
            </a:r>
          </a:p>
        </p:txBody>
      </p:sp>
      <p:sp>
        <p:nvSpPr>
          <p:cNvPr id="12" name="TextBox 12"/>
          <p:cNvSpPr txBox="1"/>
          <p:nvPr/>
        </p:nvSpPr>
        <p:spPr>
          <a:xfrm>
            <a:off x="1028700" y="771525"/>
            <a:ext cx="8839019" cy="1652269"/>
          </a:xfrm>
          <a:prstGeom prst="rect">
            <a:avLst/>
          </a:prstGeom>
        </p:spPr>
        <p:txBody>
          <a:bodyPr lIns="0" tIns="0" rIns="0" bIns="0" rtlCol="0" anchor="t">
            <a:spAutoFit/>
          </a:bodyPr>
          <a:lstStyle/>
          <a:p>
            <a:pPr algn="l">
              <a:lnSpc>
                <a:spcPts val="12880"/>
              </a:lnSpc>
            </a:pPr>
            <a:r>
              <a:rPr lang="en-US" sz="9200" b="1">
                <a:solidFill>
                  <a:srgbClr val="000000"/>
                </a:solidFill>
                <a:latin typeface="Poppins Bold"/>
                <a:ea typeface="Poppins Bold"/>
                <a:cs typeface="Poppins Bold"/>
                <a:sym typeface="Poppins Bold"/>
              </a:rPr>
              <a:t>TDD Approach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12063580" y="-698391"/>
            <a:ext cx="2181682" cy="218168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4" name="TextBox 4"/>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sp>
        <p:nvSpPr>
          <p:cNvPr id="5" name="Freeform 5"/>
          <p:cNvSpPr/>
          <p:nvPr/>
        </p:nvSpPr>
        <p:spPr>
          <a:xfrm>
            <a:off x="13809595" y="-2395998"/>
            <a:ext cx="4692701" cy="4692701"/>
          </a:xfrm>
          <a:custGeom>
            <a:avLst/>
            <a:gdLst/>
            <a:ahLst/>
            <a:cxnLst/>
            <a:rect l="l" t="t" r="r" b="b"/>
            <a:pathLst>
              <a:path w="4692701" h="4692701">
                <a:moveTo>
                  <a:pt x="0" y="0"/>
                </a:moveTo>
                <a:lnTo>
                  <a:pt x="4692701" y="0"/>
                </a:lnTo>
                <a:lnTo>
                  <a:pt x="4692701" y="4692701"/>
                </a:lnTo>
                <a:lnTo>
                  <a:pt x="0" y="4692701"/>
                </a:lnTo>
                <a:lnTo>
                  <a:pt x="0" y="0"/>
                </a:lnTo>
                <a:close/>
              </a:path>
            </a:pathLst>
          </a:custGeom>
          <a:blipFill>
            <a:blip r:embed="rId2"/>
            <a:stretch>
              <a:fillRect/>
            </a:stretch>
          </a:blipFill>
        </p:spPr>
        <p:txBody>
          <a:bodyPr/>
          <a:lstStyle/>
          <a:p>
            <a:endParaRPr lang="en-GB"/>
          </a:p>
        </p:txBody>
      </p:sp>
      <p:grpSp>
        <p:nvGrpSpPr>
          <p:cNvPr id="6" name="Group 6"/>
          <p:cNvGrpSpPr/>
          <p:nvPr/>
        </p:nvGrpSpPr>
        <p:grpSpPr>
          <a:xfrm>
            <a:off x="16682644" y="1627994"/>
            <a:ext cx="913693" cy="912707"/>
            <a:chOff x="0" y="0"/>
            <a:chExt cx="812800" cy="811923"/>
          </a:xfrm>
        </p:grpSpPr>
        <p:sp>
          <p:nvSpPr>
            <p:cNvPr id="7" name="Freeform 7"/>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8" name="TextBox 8"/>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9" name="Freeform 9"/>
          <p:cNvSpPr/>
          <p:nvPr/>
        </p:nvSpPr>
        <p:spPr>
          <a:xfrm>
            <a:off x="7119330" y="3736037"/>
            <a:ext cx="10020160" cy="5522263"/>
          </a:xfrm>
          <a:custGeom>
            <a:avLst/>
            <a:gdLst/>
            <a:ahLst/>
            <a:cxnLst/>
            <a:rect l="l" t="t" r="r" b="b"/>
            <a:pathLst>
              <a:path w="10020160" h="5522263">
                <a:moveTo>
                  <a:pt x="0" y="0"/>
                </a:moveTo>
                <a:lnTo>
                  <a:pt x="10020160" y="0"/>
                </a:lnTo>
                <a:lnTo>
                  <a:pt x="10020160" y="5522263"/>
                </a:lnTo>
                <a:lnTo>
                  <a:pt x="0" y="5522263"/>
                </a:lnTo>
                <a:lnTo>
                  <a:pt x="0" y="0"/>
                </a:lnTo>
                <a:close/>
              </a:path>
            </a:pathLst>
          </a:custGeom>
          <a:blipFill>
            <a:blip r:embed="rId3"/>
            <a:stretch>
              <a:fillRect/>
            </a:stretch>
          </a:blipFill>
        </p:spPr>
        <p:txBody>
          <a:bodyPr/>
          <a:lstStyle/>
          <a:p>
            <a:endParaRPr lang="en-GB"/>
          </a:p>
        </p:txBody>
      </p:sp>
      <p:sp>
        <p:nvSpPr>
          <p:cNvPr id="10" name="Freeform 10"/>
          <p:cNvSpPr/>
          <p:nvPr/>
        </p:nvSpPr>
        <p:spPr>
          <a:xfrm>
            <a:off x="2597454" y="5923725"/>
            <a:ext cx="1146887" cy="1146887"/>
          </a:xfrm>
          <a:custGeom>
            <a:avLst/>
            <a:gdLst/>
            <a:ahLst/>
            <a:cxnLst/>
            <a:rect l="l" t="t" r="r" b="b"/>
            <a:pathLst>
              <a:path w="1146887" h="1146887">
                <a:moveTo>
                  <a:pt x="0" y="0"/>
                </a:moveTo>
                <a:lnTo>
                  <a:pt x="1146887" y="0"/>
                </a:lnTo>
                <a:lnTo>
                  <a:pt x="1146887" y="1146887"/>
                </a:lnTo>
                <a:lnTo>
                  <a:pt x="0" y="1146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1" name="TextBox 11"/>
          <p:cNvSpPr txBox="1"/>
          <p:nvPr/>
        </p:nvSpPr>
        <p:spPr>
          <a:xfrm>
            <a:off x="1028700" y="2525104"/>
            <a:ext cx="8839019" cy="1210933"/>
          </a:xfrm>
          <a:prstGeom prst="rect">
            <a:avLst/>
          </a:prstGeom>
        </p:spPr>
        <p:txBody>
          <a:bodyPr lIns="0" tIns="0" rIns="0" bIns="0" rtlCol="0" anchor="t">
            <a:spAutoFit/>
          </a:bodyPr>
          <a:lstStyle/>
          <a:p>
            <a:pPr algn="l">
              <a:lnSpc>
                <a:spcPts val="9380"/>
              </a:lnSpc>
            </a:pPr>
            <a:r>
              <a:rPr lang="en-US" sz="6700" b="1">
                <a:solidFill>
                  <a:srgbClr val="000000"/>
                </a:solidFill>
                <a:latin typeface="Poppins Bold"/>
                <a:ea typeface="Poppins Bold"/>
                <a:cs typeface="Poppins Bold"/>
                <a:sym typeface="Poppins Bold"/>
              </a:rPr>
              <a:t>REFACTOR</a:t>
            </a:r>
          </a:p>
        </p:txBody>
      </p:sp>
      <p:sp>
        <p:nvSpPr>
          <p:cNvPr id="12" name="TextBox 12"/>
          <p:cNvSpPr txBox="1"/>
          <p:nvPr/>
        </p:nvSpPr>
        <p:spPr>
          <a:xfrm>
            <a:off x="1028700" y="771525"/>
            <a:ext cx="8839019" cy="1652269"/>
          </a:xfrm>
          <a:prstGeom prst="rect">
            <a:avLst/>
          </a:prstGeom>
        </p:spPr>
        <p:txBody>
          <a:bodyPr lIns="0" tIns="0" rIns="0" bIns="0" rtlCol="0" anchor="t">
            <a:spAutoFit/>
          </a:bodyPr>
          <a:lstStyle/>
          <a:p>
            <a:pPr algn="l">
              <a:lnSpc>
                <a:spcPts val="12880"/>
              </a:lnSpc>
            </a:pPr>
            <a:r>
              <a:rPr lang="en-US" sz="9200" b="1">
                <a:solidFill>
                  <a:srgbClr val="000000"/>
                </a:solidFill>
                <a:latin typeface="Poppins Bold"/>
                <a:ea typeface="Poppins Bold"/>
                <a:cs typeface="Poppins Bold"/>
                <a:sym typeface="Poppins Bold"/>
              </a:rPr>
              <a:t>TDD Approach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0EF"/>
        </a:solidFill>
        <a:effectLst/>
      </p:bgPr>
    </p:bg>
    <p:spTree>
      <p:nvGrpSpPr>
        <p:cNvPr id="1" name=""/>
        <p:cNvGrpSpPr/>
        <p:nvPr/>
      </p:nvGrpSpPr>
      <p:grpSpPr>
        <a:xfrm>
          <a:off x="0" y="0"/>
          <a:ext cx="0" cy="0"/>
          <a:chOff x="0" y="0"/>
          <a:chExt cx="0" cy="0"/>
        </a:xfrm>
      </p:grpSpPr>
      <p:grpSp>
        <p:nvGrpSpPr>
          <p:cNvPr id="2" name="Group 2"/>
          <p:cNvGrpSpPr/>
          <p:nvPr/>
        </p:nvGrpSpPr>
        <p:grpSpPr>
          <a:xfrm>
            <a:off x="-262242" y="1028700"/>
            <a:ext cx="7958182" cy="1433177"/>
            <a:chOff x="0" y="0"/>
            <a:chExt cx="2095982" cy="377462"/>
          </a:xfrm>
        </p:grpSpPr>
        <p:sp>
          <p:nvSpPr>
            <p:cNvPr id="3" name="Freeform 3"/>
            <p:cNvSpPr/>
            <p:nvPr/>
          </p:nvSpPr>
          <p:spPr>
            <a:xfrm>
              <a:off x="0" y="0"/>
              <a:ext cx="2095982" cy="377462"/>
            </a:xfrm>
            <a:custGeom>
              <a:avLst/>
              <a:gdLst/>
              <a:ahLst/>
              <a:cxnLst/>
              <a:rect l="l" t="t" r="r" b="b"/>
              <a:pathLst>
                <a:path w="2095982" h="377462">
                  <a:moveTo>
                    <a:pt x="49614" y="0"/>
                  </a:moveTo>
                  <a:lnTo>
                    <a:pt x="2046368" y="0"/>
                  </a:lnTo>
                  <a:cubicBezTo>
                    <a:pt x="2059526" y="0"/>
                    <a:pt x="2072146" y="5227"/>
                    <a:pt x="2081450" y="14532"/>
                  </a:cubicBezTo>
                  <a:cubicBezTo>
                    <a:pt x="2090755" y="23836"/>
                    <a:pt x="2095982" y="36456"/>
                    <a:pt x="2095982" y="49614"/>
                  </a:cubicBezTo>
                  <a:lnTo>
                    <a:pt x="2095982" y="327848"/>
                  </a:lnTo>
                  <a:cubicBezTo>
                    <a:pt x="2095982" y="341007"/>
                    <a:pt x="2090755" y="353626"/>
                    <a:pt x="2081450" y="362931"/>
                  </a:cubicBezTo>
                  <a:cubicBezTo>
                    <a:pt x="2072146" y="372235"/>
                    <a:pt x="2059526" y="377462"/>
                    <a:pt x="2046368" y="377462"/>
                  </a:cubicBezTo>
                  <a:lnTo>
                    <a:pt x="49614" y="377462"/>
                  </a:lnTo>
                  <a:cubicBezTo>
                    <a:pt x="22213" y="377462"/>
                    <a:pt x="0" y="355249"/>
                    <a:pt x="0" y="327848"/>
                  </a:cubicBezTo>
                  <a:lnTo>
                    <a:pt x="0" y="49614"/>
                  </a:lnTo>
                  <a:cubicBezTo>
                    <a:pt x="0" y="36456"/>
                    <a:pt x="5227" y="23836"/>
                    <a:pt x="14532" y="14532"/>
                  </a:cubicBezTo>
                  <a:cubicBezTo>
                    <a:pt x="23836" y="5227"/>
                    <a:pt x="36456" y="0"/>
                    <a:pt x="49614" y="0"/>
                  </a:cubicBezTo>
                  <a:close/>
                </a:path>
              </a:pathLst>
            </a:custGeom>
            <a:solidFill>
              <a:srgbClr val="F8D133"/>
            </a:solidFill>
          </p:spPr>
          <p:txBody>
            <a:bodyPr/>
            <a:lstStyle/>
            <a:p>
              <a:endParaRPr lang="en-GB"/>
            </a:p>
          </p:txBody>
        </p:sp>
        <p:sp>
          <p:nvSpPr>
            <p:cNvPr id="4" name="TextBox 4"/>
            <p:cNvSpPr txBox="1"/>
            <p:nvPr/>
          </p:nvSpPr>
          <p:spPr>
            <a:xfrm>
              <a:off x="0" y="-19050"/>
              <a:ext cx="2095982" cy="396512"/>
            </a:xfrm>
            <a:prstGeom prst="rect">
              <a:avLst/>
            </a:prstGeom>
          </p:spPr>
          <p:txBody>
            <a:bodyPr lIns="50800" tIns="50800" rIns="50800" bIns="50800" rtlCol="0" anchor="ctr"/>
            <a:lstStyle/>
            <a:p>
              <a:pPr algn="ctr">
                <a:lnSpc>
                  <a:spcPts val="2079"/>
                </a:lnSpc>
              </a:pPr>
              <a:endParaRPr/>
            </a:p>
          </p:txBody>
        </p:sp>
      </p:grpSp>
      <p:grpSp>
        <p:nvGrpSpPr>
          <p:cNvPr id="5" name="Group 5"/>
          <p:cNvGrpSpPr/>
          <p:nvPr/>
        </p:nvGrpSpPr>
        <p:grpSpPr>
          <a:xfrm>
            <a:off x="14983810" y="9636322"/>
            <a:ext cx="1819860" cy="18198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D133"/>
            </a:solidFill>
          </p:spPr>
          <p:txBody>
            <a:bodyPr/>
            <a:lstStyle/>
            <a:p>
              <a:endParaRPr lang="en-GB"/>
            </a:p>
          </p:txBody>
        </p:sp>
        <p:sp>
          <p:nvSpPr>
            <p:cNvPr id="7" name="TextBox 7"/>
            <p:cNvSpPr txBox="1"/>
            <p:nvPr/>
          </p:nvSpPr>
          <p:spPr>
            <a:xfrm>
              <a:off x="76200" y="9525"/>
              <a:ext cx="660400" cy="727075"/>
            </a:xfrm>
            <a:prstGeom prst="rect">
              <a:avLst/>
            </a:prstGeom>
          </p:spPr>
          <p:txBody>
            <a:bodyPr lIns="50800" tIns="50800" rIns="50800" bIns="50800" rtlCol="0" anchor="ctr"/>
            <a:lstStyle/>
            <a:p>
              <a:pPr algn="ctr">
                <a:lnSpc>
                  <a:spcPts val="3015"/>
                </a:lnSpc>
              </a:pPr>
              <a:endParaRPr/>
            </a:p>
          </p:txBody>
        </p:sp>
      </p:grpSp>
      <p:grpSp>
        <p:nvGrpSpPr>
          <p:cNvPr id="8" name="Group 8"/>
          <p:cNvGrpSpPr/>
          <p:nvPr/>
        </p:nvGrpSpPr>
        <p:grpSpPr>
          <a:xfrm>
            <a:off x="14691603" y="8450290"/>
            <a:ext cx="913693" cy="912707"/>
            <a:chOff x="0" y="0"/>
            <a:chExt cx="812800" cy="811923"/>
          </a:xfrm>
        </p:grpSpPr>
        <p:sp>
          <p:nvSpPr>
            <p:cNvPr id="9" name="Freeform 9"/>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0" name="TextBox 10"/>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grpSp>
        <p:nvGrpSpPr>
          <p:cNvPr id="11" name="Group 11"/>
          <p:cNvGrpSpPr/>
          <p:nvPr/>
        </p:nvGrpSpPr>
        <p:grpSpPr>
          <a:xfrm>
            <a:off x="176068" y="8288112"/>
            <a:ext cx="695918" cy="695167"/>
            <a:chOff x="0" y="0"/>
            <a:chExt cx="812800" cy="811923"/>
          </a:xfrm>
        </p:grpSpPr>
        <p:sp>
          <p:nvSpPr>
            <p:cNvPr id="12" name="Freeform 12"/>
            <p:cNvSpPr/>
            <p:nvPr/>
          </p:nvSpPr>
          <p:spPr>
            <a:xfrm>
              <a:off x="0" y="0"/>
              <a:ext cx="812800" cy="811923"/>
            </a:xfrm>
            <a:custGeom>
              <a:avLst/>
              <a:gdLst/>
              <a:ahLst/>
              <a:cxnLst/>
              <a:rect l="l" t="t" r="r" b="b"/>
              <a:pathLst>
                <a:path w="812800" h="811923">
                  <a:moveTo>
                    <a:pt x="406400" y="0"/>
                  </a:moveTo>
                  <a:cubicBezTo>
                    <a:pt x="181951" y="0"/>
                    <a:pt x="0" y="181755"/>
                    <a:pt x="0" y="405961"/>
                  </a:cubicBezTo>
                  <a:cubicBezTo>
                    <a:pt x="0" y="630168"/>
                    <a:pt x="181951" y="811923"/>
                    <a:pt x="406400" y="811923"/>
                  </a:cubicBezTo>
                  <a:cubicBezTo>
                    <a:pt x="630849" y="811923"/>
                    <a:pt x="812800" y="630168"/>
                    <a:pt x="812800" y="405961"/>
                  </a:cubicBezTo>
                  <a:cubicBezTo>
                    <a:pt x="812800" y="181755"/>
                    <a:pt x="630849" y="0"/>
                    <a:pt x="406400" y="0"/>
                  </a:cubicBezTo>
                  <a:close/>
                </a:path>
              </a:pathLst>
            </a:custGeom>
            <a:solidFill>
              <a:srgbClr val="302F2F"/>
            </a:solidFill>
          </p:spPr>
          <p:txBody>
            <a:bodyPr/>
            <a:lstStyle/>
            <a:p>
              <a:endParaRPr lang="en-GB"/>
            </a:p>
          </p:txBody>
        </p:sp>
        <p:sp>
          <p:nvSpPr>
            <p:cNvPr id="13" name="TextBox 13"/>
            <p:cNvSpPr txBox="1"/>
            <p:nvPr/>
          </p:nvSpPr>
          <p:spPr>
            <a:xfrm>
              <a:off x="76200" y="9443"/>
              <a:ext cx="660400" cy="726362"/>
            </a:xfrm>
            <a:prstGeom prst="rect">
              <a:avLst/>
            </a:prstGeom>
          </p:spPr>
          <p:txBody>
            <a:bodyPr lIns="50800" tIns="50800" rIns="50800" bIns="50800" rtlCol="0" anchor="ctr"/>
            <a:lstStyle/>
            <a:p>
              <a:pPr algn="ctr">
                <a:lnSpc>
                  <a:spcPts val="3015"/>
                </a:lnSpc>
              </a:pPr>
              <a:endParaRPr/>
            </a:p>
          </p:txBody>
        </p:sp>
      </p:grpSp>
      <p:sp>
        <p:nvSpPr>
          <p:cNvPr id="14" name="Freeform 14"/>
          <p:cNvSpPr/>
          <p:nvPr/>
        </p:nvSpPr>
        <p:spPr>
          <a:xfrm>
            <a:off x="-117845" y="8700373"/>
            <a:ext cx="1979662" cy="1979662"/>
          </a:xfrm>
          <a:custGeom>
            <a:avLst/>
            <a:gdLst/>
            <a:ahLst/>
            <a:cxnLst/>
            <a:rect l="l" t="t" r="r" b="b"/>
            <a:pathLst>
              <a:path w="1979662" h="1979662">
                <a:moveTo>
                  <a:pt x="0" y="0"/>
                </a:moveTo>
                <a:lnTo>
                  <a:pt x="1979662" y="0"/>
                </a:lnTo>
                <a:lnTo>
                  <a:pt x="1979662" y="1979661"/>
                </a:lnTo>
                <a:lnTo>
                  <a:pt x="0" y="1979661"/>
                </a:lnTo>
                <a:lnTo>
                  <a:pt x="0" y="0"/>
                </a:lnTo>
                <a:close/>
              </a:path>
            </a:pathLst>
          </a:custGeom>
          <a:blipFill>
            <a:blip r:embed="rId2"/>
            <a:stretch>
              <a:fillRect/>
            </a:stretch>
          </a:blipFill>
        </p:spPr>
        <p:txBody>
          <a:bodyPr/>
          <a:lstStyle/>
          <a:p>
            <a:endParaRPr lang="en-GB"/>
          </a:p>
        </p:txBody>
      </p:sp>
      <p:sp>
        <p:nvSpPr>
          <p:cNvPr id="15" name="Freeform 15"/>
          <p:cNvSpPr/>
          <p:nvPr/>
        </p:nvSpPr>
        <p:spPr>
          <a:xfrm>
            <a:off x="15670282" y="7870812"/>
            <a:ext cx="3178035" cy="3178035"/>
          </a:xfrm>
          <a:custGeom>
            <a:avLst/>
            <a:gdLst/>
            <a:ahLst/>
            <a:cxnLst/>
            <a:rect l="l" t="t" r="r" b="b"/>
            <a:pathLst>
              <a:path w="3178035" h="3178035">
                <a:moveTo>
                  <a:pt x="0" y="0"/>
                </a:moveTo>
                <a:lnTo>
                  <a:pt x="3178036" y="0"/>
                </a:lnTo>
                <a:lnTo>
                  <a:pt x="3178036" y="3178036"/>
                </a:lnTo>
                <a:lnTo>
                  <a:pt x="0" y="3178036"/>
                </a:lnTo>
                <a:lnTo>
                  <a:pt x="0" y="0"/>
                </a:lnTo>
                <a:close/>
              </a:path>
            </a:pathLst>
          </a:custGeom>
          <a:blipFill>
            <a:blip r:embed="rId2"/>
            <a:stretch>
              <a:fillRect/>
            </a:stretch>
          </a:blipFill>
        </p:spPr>
        <p:txBody>
          <a:bodyPr/>
          <a:lstStyle/>
          <a:p>
            <a:endParaRPr lang="en-GB"/>
          </a:p>
        </p:txBody>
      </p:sp>
      <p:sp>
        <p:nvSpPr>
          <p:cNvPr id="16" name="Freeform 16"/>
          <p:cNvSpPr/>
          <p:nvPr/>
        </p:nvSpPr>
        <p:spPr>
          <a:xfrm>
            <a:off x="10145264" y="3624572"/>
            <a:ext cx="7196122" cy="4263702"/>
          </a:xfrm>
          <a:custGeom>
            <a:avLst/>
            <a:gdLst/>
            <a:ahLst/>
            <a:cxnLst/>
            <a:rect l="l" t="t" r="r" b="b"/>
            <a:pathLst>
              <a:path w="7196122" h="4263702">
                <a:moveTo>
                  <a:pt x="0" y="0"/>
                </a:moveTo>
                <a:lnTo>
                  <a:pt x="7196122" y="0"/>
                </a:lnTo>
                <a:lnTo>
                  <a:pt x="7196122" y="4263702"/>
                </a:lnTo>
                <a:lnTo>
                  <a:pt x="0" y="4263702"/>
                </a:lnTo>
                <a:lnTo>
                  <a:pt x="0" y="0"/>
                </a:lnTo>
                <a:close/>
              </a:path>
            </a:pathLst>
          </a:custGeom>
          <a:blipFill>
            <a:blip r:embed="rId3"/>
            <a:stretch>
              <a:fillRect/>
            </a:stretch>
          </a:blipFill>
        </p:spPr>
        <p:txBody>
          <a:bodyPr/>
          <a:lstStyle/>
          <a:p>
            <a:endParaRPr lang="en-GB"/>
          </a:p>
        </p:txBody>
      </p:sp>
      <p:sp>
        <p:nvSpPr>
          <p:cNvPr id="17" name="TextBox 17"/>
          <p:cNvSpPr txBox="1"/>
          <p:nvPr/>
        </p:nvSpPr>
        <p:spPr>
          <a:xfrm>
            <a:off x="9144000" y="925619"/>
            <a:ext cx="8197386" cy="1536695"/>
          </a:xfrm>
          <a:prstGeom prst="rect">
            <a:avLst/>
          </a:prstGeom>
        </p:spPr>
        <p:txBody>
          <a:bodyPr lIns="0" tIns="0" rIns="0" bIns="0" rtlCol="0" anchor="t">
            <a:spAutoFit/>
          </a:bodyPr>
          <a:lstStyle/>
          <a:p>
            <a:pPr algn="r">
              <a:lnSpc>
                <a:spcPts val="11900"/>
              </a:lnSpc>
            </a:pPr>
            <a:r>
              <a:rPr lang="en-US" sz="8500" b="1">
                <a:solidFill>
                  <a:srgbClr val="000000"/>
                </a:solidFill>
                <a:latin typeface="Poppins Bold"/>
                <a:ea typeface="Poppins Bold"/>
                <a:cs typeface="Poppins Bold"/>
                <a:sym typeface="Poppins Bold"/>
              </a:rPr>
              <a:t>BDD Approach</a:t>
            </a:r>
          </a:p>
        </p:txBody>
      </p:sp>
      <p:sp>
        <p:nvSpPr>
          <p:cNvPr id="18" name="TextBox 18"/>
          <p:cNvSpPr txBox="1"/>
          <p:nvPr/>
        </p:nvSpPr>
        <p:spPr>
          <a:xfrm>
            <a:off x="871986" y="3214035"/>
            <a:ext cx="9460238" cy="5228495"/>
          </a:xfrm>
          <a:prstGeom prst="rect">
            <a:avLst/>
          </a:prstGeom>
        </p:spPr>
        <p:txBody>
          <a:bodyPr lIns="0" tIns="0" rIns="0" bIns="0" rtlCol="0" anchor="t">
            <a:spAutoFit/>
          </a:bodyPr>
          <a:lstStyle/>
          <a:p>
            <a:pPr algn="l">
              <a:lnSpc>
                <a:spcPts val="3470"/>
              </a:lnSpc>
            </a:pPr>
            <a:r>
              <a:rPr lang="en-US" sz="2478">
                <a:solidFill>
                  <a:srgbClr val="000000"/>
                </a:solidFill>
                <a:latin typeface="Poppins"/>
                <a:ea typeface="Poppins"/>
                <a:cs typeface="Poppins"/>
                <a:sym typeface="Poppins"/>
              </a:rPr>
              <a:t>backend/features/cart.feature</a:t>
            </a:r>
          </a:p>
          <a:p>
            <a:pPr algn="l">
              <a:lnSpc>
                <a:spcPts val="3470"/>
              </a:lnSpc>
            </a:pPr>
            <a:endParaRPr lang="en-US" sz="2478">
              <a:solidFill>
                <a:srgbClr val="000000"/>
              </a:solidFill>
              <a:latin typeface="Poppins"/>
              <a:ea typeface="Poppins"/>
              <a:cs typeface="Poppins"/>
              <a:sym typeface="Poppins"/>
            </a:endParaRPr>
          </a:p>
          <a:p>
            <a:pPr algn="l">
              <a:lnSpc>
                <a:spcPts val="2910"/>
              </a:lnSpc>
            </a:pPr>
            <a:r>
              <a:rPr lang="en-US" sz="2078" b="1">
                <a:solidFill>
                  <a:srgbClr val="000000"/>
                </a:solidFill>
                <a:latin typeface="Poppins Bold"/>
                <a:ea typeface="Poppins Bold"/>
                <a:cs typeface="Poppins Bold"/>
                <a:sym typeface="Poppins Bold"/>
              </a:rPr>
              <a:t>Feature</a:t>
            </a:r>
            <a:r>
              <a:rPr lang="en-US" sz="2078">
                <a:solidFill>
                  <a:srgbClr val="000000"/>
                </a:solidFill>
                <a:latin typeface="Poppins"/>
                <a:ea typeface="Poppins"/>
                <a:cs typeface="Poppins"/>
                <a:sym typeface="Poppins"/>
              </a:rPr>
              <a:t>: Shopping Cart Management</a:t>
            </a:r>
          </a:p>
          <a:p>
            <a:pPr algn="l">
              <a:lnSpc>
                <a:spcPts val="2910"/>
              </a:lnSpc>
            </a:pPr>
            <a:r>
              <a:rPr lang="en-US" sz="2078">
                <a:solidFill>
                  <a:srgbClr val="000000"/>
                </a:solidFill>
                <a:latin typeface="Poppins"/>
                <a:ea typeface="Poppins"/>
                <a:cs typeface="Poppins"/>
                <a:sym typeface="Poppins"/>
              </a:rPr>
              <a:t>  As a logged-in user</a:t>
            </a:r>
          </a:p>
          <a:p>
            <a:pPr algn="l">
              <a:lnSpc>
                <a:spcPts val="2910"/>
              </a:lnSpc>
            </a:pPr>
            <a:r>
              <a:rPr lang="en-US" sz="2078">
                <a:solidFill>
                  <a:srgbClr val="000000"/>
                </a:solidFill>
                <a:latin typeface="Poppins"/>
                <a:ea typeface="Poppins"/>
                <a:cs typeface="Poppins"/>
                <a:sym typeface="Poppins"/>
              </a:rPr>
              <a:t>  I want to manage my shopping cart</a:t>
            </a:r>
          </a:p>
          <a:p>
            <a:pPr algn="l">
              <a:lnSpc>
                <a:spcPts val="2910"/>
              </a:lnSpc>
            </a:pPr>
            <a:r>
              <a:rPr lang="en-US" sz="2078">
                <a:solidFill>
                  <a:srgbClr val="000000"/>
                </a:solidFill>
                <a:latin typeface="Poppins"/>
                <a:ea typeface="Poppins"/>
                <a:cs typeface="Poppins"/>
                <a:sym typeface="Poppins"/>
              </a:rPr>
              <a:t>  So that I can review my selections before purchase</a:t>
            </a:r>
          </a:p>
          <a:p>
            <a:pPr algn="l">
              <a:lnSpc>
                <a:spcPts val="2910"/>
              </a:lnSpc>
            </a:pPr>
            <a:endParaRPr lang="en-US" sz="2078">
              <a:solidFill>
                <a:srgbClr val="000000"/>
              </a:solidFill>
              <a:latin typeface="Poppins"/>
              <a:ea typeface="Poppins"/>
              <a:cs typeface="Poppins"/>
              <a:sym typeface="Poppins"/>
            </a:endParaRPr>
          </a:p>
          <a:p>
            <a:pPr algn="l">
              <a:lnSpc>
                <a:spcPts val="2910"/>
              </a:lnSpc>
            </a:pPr>
            <a:r>
              <a:rPr lang="en-US" sz="2078" b="1">
                <a:solidFill>
                  <a:srgbClr val="000000"/>
                </a:solidFill>
                <a:latin typeface="Poppins Bold"/>
                <a:ea typeface="Poppins Bold"/>
                <a:cs typeface="Poppins Bold"/>
                <a:sym typeface="Poppins Bold"/>
              </a:rPr>
              <a:t>Scenario:</a:t>
            </a:r>
            <a:r>
              <a:rPr lang="en-US" sz="2078">
                <a:solidFill>
                  <a:srgbClr val="000000"/>
                </a:solidFill>
                <a:latin typeface="Poppins"/>
                <a:ea typeface="Poppins"/>
                <a:cs typeface="Poppins"/>
                <a:sym typeface="Poppins"/>
              </a:rPr>
              <a:t> Updating the quantity of an item in the cart</a:t>
            </a:r>
          </a:p>
          <a:p>
            <a:pPr algn="l">
              <a:lnSpc>
                <a:spcPts val="2910"/>
              </a:lnSpc>
            </a:pPr>
            <a:r>
              <a:rPr lang="en-US" sz="2078">
                <a:solidFill>
                  <a:srgbClr val="000000"/>
                </a:solidFill>
                <a:latin typeface="Poppins"/>
                <a:ea typeface="Poppins"/>
                <a:cs typeface="Poppins"/>
                <a:sym typeface="Poppins"/>
              </a:rPr>
              <a:t>  </a:t>
            </a:r>
            <a:r>
              <a:rPr lang="en-US" sz="2078" b="1">
                <a:solidFill>
                  <a:srgbClr val="000000"/>
                </a:solidFill>
                <a:latin typeface="Poppins Bold"/>
                <a:ea typeface="Poppins Bold"/>
                <a:cs typeface="Poppins Bold"/>
                <a:sym typeface="Poppins Bold"/>
              </a:rPr>
              <a:t>Given </a:t>
            </a:r>
            <a:r>
              <a:rPr lang="en-US" sz="2078">
                <a:solidFill>
                  <a:srgbClr val="000000"/>
                </a:solidFill>
                <a:latin typeface="Poppins"/>
                <a:ea typeface="Poppins"/>
                <a:cs typeface="Poppins"/>
                <a:sym typeface="Poppins"/>
              </a:rPr>
              <a:t>I am a logged-in user with ID "user123"</a:t>
            </a:r>
          </a:p>
          <a:p>
            <a:pPr algn="l">
              <a:lnSpc>
                <a:spcPts val="2910"/>
              </a:lnSpc>
            </a:pPr>
            <a:r>
              <a:rPr lang="en-US" sz="2078">
                <a:solidFill>
                  <a:srgbClr val="000000"/>
                </a:solidFill>
                <a:latin typeface="Poppins"/>
                <a:ea typeface="Poppins"/>
                <a:cs typeface="Poppins"/>
                <a:sym typeface="Poppins"/>
              </a:rPr>
              <a:t>  And my cart contains 1 unit of product "prod456" in size "M"</a:t>
            </a:r>
          </a:p>
          <a:p>
            <a:pPr algn="l">
              <a:lnSpc>
                <a:spcPts val="2910"/>
              </a:lnSpc>
            </a:pPr>
            <a:r>
              <a:rPr lang="en-US" sz="2078">
                <a:solidFill>
                  <a:srgbClr val="000000"/>
                </a:solidFill>
                <a:latin typeface="Poppins"/>
                <a:ea typeface="Poppins"/>
                <a:cs typeface="Poppins"/>
                <a:sym typeface="Poppins"/>
              </a:rPr>
              <a:t>  </a:t>
            </a:r>
            <a:r>
              <a:rPr lang="en-US" sz="2078" b="1">
                <a:solidFill>
                  <a:srgbClr val="000000"/>
                </a:solidFill>
                <a:latin typeface="Poppins Bold"/>
                <a:ea typeface="Poppins Bold"/>
                <a:cs typeface="Poppins Bold"/>
                <a:sym typeface="Poppins Bold"/>
              </a:rPr>
              <a:t>When</a:t>
            </a:r>
            <a:r>
              <a:rPr lang="en-US" sz="2078">
                <a:solidFill>
                  <a:srgbClr val="000000"/>
                </a:solidFill>
                <a:latin typeface="Poppins"/>
                <a:ea typeface="Poppins"/>
                <a:cs typeface="Poppins"/>
                <a:sym typeface="Poppins"/>
              </a:rPr>
              <a:t> I update the quantity of product "prod456" in size "M" to 3</a:t>
            </a:r>
          </a:p>
          <a:p>
            <a:pPr algn="l">
              <a:lnSpc>
                <a:spcPts val="2910"/>
              </a:lnSpc>
            </a:pPr>
            <a:r>
              <a:rPr lang="en-US" sz="2078">
                <a:solidFill>
                  <a:srgbClr val="000000"/>
                </a:solidFill>
                <a:latin typeface="Poppins"/>
                <a:ea typeface="Poppins"/>
                <a:cs typeface="Poppins"/>
                <a:sym typeface="Poppins"/>
              </a:rPr>
              <a:t>  </a:t>
            </a:r>
            <a:r>
              <a:rPr lang="en-US" sz="2078" b="1">
                <a:solidFill>
                  <a:srgbClr val="000000"/>
                </a:solidFill>
                <a:latin typeface="Poppins Bold"/>
                <a:ea typeface="Poppins Bold"/>
                <a:cs typeface="Poppins Bold"/>
                <a:sym typeface="Poppins Bold"/>
              </a:rPr>
              <a:t>Then</a:t>
            </a:r>
            <a:r>
              <a:rPr lang="en-US" sz="2078">
                <a:solidFill>
                  <a:srgbClr val="000000"/>
                </a:solidFill>
                <a:latin typeface="Poppins"/>
                <a:ea typeface="Poppins"/>
                <a:cs typeface="Poppins"/>
                <a:sym typeface="Poppins"/>
              </a:rPr>
              <a:t> my cart should contain 3 units of product "prod456" in size "M"</a:t>
            </a:r>
          </a:p>
          <a:p>
            <a:pPr algn="l">
              <a:lnSpc>
                <a:spcPts val="2910"/>
              </a:lnSpc>
            </a:pPr>
            <a:r>
              <a:rPr lang="en-US" sz="2078">
                <a:solidFill>
                  <a:srgbClr val="000000"/>
                </a:solidFill>
                <a:latin typeface="Poppins"/>
                <a:ea typeface="Poppins"/>
                <a:cs typeface="Poppins"/>
                <a:sym typeface="Poppins"/>
              </a:rPr>
              <a:t>  And I should receive a confirmation message</a:t>
            </a:r>
          </a:p>
          <a:p>
            <a:pPr algn="l">
              <a:lnSpc>
                <a:spcPts val="2910"/>
              </a:lnSpc>
            </a:pPr>
            <a:endParaRPr lang="en-US" sz="2078">
              <a:solidFill>
                <a:srgbClr val="000000"/>
              </a:solidFill>
              <a:latin typeface="Poppins"/>
              <a:ea typeface="Poppins"/>
              <a:cs typeface="Poppins"/>
              <a:sym typeface="Poppins"/>
            </a:endParaRPr>
          </a:p>
        </p:txBody>
      </p:sp>
      <p:sp>
        <p:nvSpPr>
          <p:cNvPr id="19" name="TextBox 19"/>
          <p:cNvSpPr txBox="1"/>
          <p:nvPr/>
        </p:nvSpPr>
        <p:spPr>
          <a:xfrm>
            <a:off x="991522" y="1465253"/>
            <a:ext cx="6704418" cy="483870"/>
          </a:xfrm>
          <a:prstGeom prst="rect">
            <a:avLst/>
          </a:prstGeom>
        </p:spPr>
        <p:txBody>
          <a:bodyPr lIns="0" tIns="0" rIns="0" bIns="0" rtlCol="0" anchor="t">
            <a:spAutoFit/>
          </a:bodyPr>
          <a:lstStyle/>
          <a:p>
            <a:pPr algn="l">
              <a:lnSpc>
                <a:spcPts val="3779"/>
              </a:lnSpc>
            </a:pPr>
            <a:r>
              <a:rPr lang="en-US" sz="2699" b="1">
                <a:solidFill>
                  <a:srgbClr val="000000"/>
                </a:solidFill>
                <a:latin typeface="Poppins Bold"/>
                <a:ea typeface="Poppins Bold"/>
                <a:cs typeface="Poppins Bold"/>
                <a:sym typeface="Poppins Bold"/>
              </a:rPr>
              <a:t>BDD with Gherkin Syntax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1462</Words>
  <Application>Microsoft Office PowerPoint</Application>
  <PresentationFormat>Custom</PresentationFormat>
  <Paragraphs>198</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Poppins Bold</vt:lpstr>
      <vt:lpstr>Canva Sans</vt:lpstr>
      <vt:lpstr>Canva Sans Bold</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White Creative Project Brief Presentation</dc:title>
  <cp:lastModifiedBy>Mohamed Rajaaei</cp:lastModifiedBy>
  <cp:revision>3</cp:revision>
  <dcterms:created xsi:type="dcterms:W3CDTF">2006-08-16T00:00:00Z</dcterms:created>
  <dcterms:modified xsi:type="dcterms:W3CDTF">2025-10-27T10:06:28Z</dcterms:modified>
  <dc:identifier>DAGzxulPebo</dc:identifier>
</cp:coreProperties>
</file>